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35"/>
  </p:notesMasterIdLst>
  <p:handoutMasterIdLst>
    <p:handoutMasterId r:id="rId36"/>
  </p:handoutMasterIdLst>
  <p:sldIdLst>
    <p:sldId id="256" r:id="rId2"/>
    <p:sldId id="294" r:id="rId3"/>
    <p:sldId id="313" r:id="rId4"/>
    <p:sldId id="383" r:id="rId5"/>
    <p:sldId id="411" r:id="rId6"/>
    <p:sldId id="412" r:id="rId7"/>
    <p:sldId id="416" r:id="rId8"/>
    <p:sldId id="414" r:id="rId9"/>
    <p:sldId id="417" r:id="rId10"/>
    <p:sldId id="428" r:id="rId11"/>
    <p:sldId id="429" r:id="rId12"/>
    <p:sldId id="440" r:id="rId13"/>
    <p:sldId id="442" r:id="rId14"/>
    <p:sldId id="419" r:id="rId15"/>
    <p:sldId id="443" r:id="rId16"/>
    <p:sldId id="420" r:id="rId17"/>
    <p:sldId id="421" r:id="rId18"/>
    <p:sldId id="422" r:id="rId19"/>
    <p:sldId id="423" r:id="rId20"/>
    <p:sldId id="424" r:id="rId21"/>
    <p:sldId id="425" r:id="rId22"/>
    <p:sldId id="427" r:id="rId23"/>
    <p:sldId id="444" r:id="rId24"/>
    <p:sldId id="430" r:id="rId25"/>
    <p:sldId id="431" r:id="rId26"/>
    <p:sldId id="432" r:id="rId27"/>
    <p:sldId id="437" r:id="rId28"/>
    <p:sldId id="438" r:id="rId29"/>
    <p:sldId id="434" r:id="rId30"/>
    <p:sldId id="435" r:id="rId31"/>
    <p:sldId id="436" r:id="rId32"/>
    <p:sldId id="426" r:id="rId33"/>
    <p:sldId id="290"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EA373F"/>
    <a:srgbClr val="F5F5F5"/>
    <a:srgbClr val="E72D40"/>
    <a:srgbClr val="CE2D40"/>
    <a:srgbClr val="A8A8A8"/>
    <a:srgbClr val="F5333F"/>
    <a:srgbClr val="F1333F"/>
    <a:srgbClr val="E72D3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8" autoAdjust="0"/>
    <p:restoredTop sz="96271"/>
  </p:normalViewPr>
  <p:slideViewPr>
    <p:cSldViewPr snapToGrid="0" showGuides="1">
      <p:cViewPr varScale="1">
        <p:scale>
          <a:sx n="109" d="100"/>
          <a:sy n="109" d="100"/>
        </p:scale>
        <p:origin x="485" y="7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8976"/>
        <c:axId val="-2001911152"/>
      </c:barChart>
      <c:catAx>
        <c:axId val="-2001908976"/>
        <c:scaling>
          <c:orientation val="minMax"/>
        </c:scaling>
        <c:delete val="1"/>
        <c:axPos val="l"/>
        <c:numFmt formatCode="General" sourceLinked="1"/>
        <c:majorTickMark val="out"/>
        <c:minorTickMark val="none"/>
        <c:tickLblPos val="nextTo"/>
        <c:crossAx val="-2001911152"/>
        <c:crosses val="autoZero"/>
        <c:auto val="1"/>
        <c:lblAlgn val="ctr"/>
        <c:lblOffset val="100"/>
        <c:noMultiLvlLbl val="0"/>
      </c:catAx>
      <c:valAx>
        <c:axId val="-2001911152"/>
        <c:scaling>
          <c:orientation val="minMax"/>
        </c:scaling>
        <c:delete val="1"/>
        <c:axPos val="b"/>
        <c:numFmt formatCode="0%" sourceLinked="1"/>
        <c:majorTickMark val="out"/>
        <c:minorTickMark val="none"/>
        <c:tickLblPos val="nextTo"/>
        <c:crossAx val="-2001908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08432"/>
        <c:axId val="-2001907888"/>
      </c:barChart>
      <c:catAx>
        <c:axId val="-2001908432"/>
        <c:scaling>
          <c:orientation val="minMax"/>
        </c:scaling>
        <c:delete val="1"/>
        <c:axPos val="l"/>
        <c:numFmt formatCode="General" sourceLinked="1"/>
        <c:majorTickMark val="out"/>
        <c:minorTickMark val="none"/>
        <c:tickLblPos val="nextTo"/>
        <c:crossAx val="-2001907888"/>
        <c:crosses val="autoZero"/>
        <c:auto val="1"/>
        <c:lblAlgn val="ctr"/>
        <c:lblOffset val="100"/>
        <c:noMultiLvlLbl val="0"/>
      </c:catAx>
      <c:valAx>
        <c:axId val="-2001907888"/>
        <c:scaling>
          <c:orientation val="minMax"/>
        </c:scaling>
        <c:delete val="1"/>
        <c:axPos val="b"/>
        <c:numFmt formatCode="0%" sourceLinked="1"/>
        <c:majorTickMark val="out"/>
        <c:minorTickMark val="none"/>
        <c:tickLblPos val="nextTo"/>
        <c:crossAx val="-200190843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9520"/>
        <c:axId val="-2001910608"/>
      </c:barChart>
      <c:catAx>
        <c:axId val="-2001909520"/>
        <c:scaling>
          <c:orientation val="minMax"/>
        </c:scaling>
        <c:delete val="1"/>
        <c:axPos val="l"/>
        <c:numFmt formatCode="General" sourceLinked="1"/>
        <c:majorTickMark val="out"/>
        <c:minorTickMark val="none"/>
        <c:tickLblPos val="nextTo"/>
        <c:crossAx val="-2001910608"/>
        <c:crosses val="autoZero"/>
        <c:auto val="1"/>
        <c:lblAlgn val="ctr"/>
        <c:lblOffset val="100"/>
        <c:noMultiLvlLbl val="0"/>
      </c:catAx>
      <c:valAx>
        <c:axId val="-2001910608"/>
        <c:scaling>
          <c:orientation val="minMax"/>
        </c:scaling>
        <c:delete val="1"/>
        <c:axPos val="b"/>
        <c:numFmt formatCode="0%" sourceLinked="1"/>
        <c:majorTickMark val="out"/>
        <c:minorTickMark val="none"/>
        <c:tickLblPos val="nextTo"/>
        <c:crossAx val="-20019095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10064"/>
        <c:axId val="-983536992"/>
      </c:barChart>
      <c:catAx>
        <c:axId val="-2001910064"/>
        <c:scaling>
          <c:orientation val="minMax"/>
        </c:scaling>
        <c:delete val="1"/>
        <c:axPos val="l"/>
        <c:numFmt formatCode="General" sourceLinked="1"/>
        <c:majorTickMark val="out"/>
        <c:minorTickMark val="none"/>
        <c:tickLblPos val="nextTo"/>
        <c:crossAx val="-983536992"/>
        <c:crosses val="autoZero"/>
        <c:auto val="1"/>
        <c:lblAlgn val="ctr"/>
        <c:lblOffset val="100"/>
        <c:noMultiLvlLbl val="0"/>
      </c:catAx>
      <c:valAx>
        <c:axId val="-983536992"/>
        <c:scaling>
          <c:orientation val="minMax"/>
        </c:scaling>
        <c:delete val="1"/>
        <c:axPos val="b"/>
        <c:numFmt formatCode="0%" sourceLinked="1"/>
        <c:majorTickMark val="out"/>
        <c:minorTickMark val="none"/>
        <c:tickLblPos val="nextTo"/>
        <c:crossAx val="-200191006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16-05-2021</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5/16/2021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1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16-05-2021</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16-05-2021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16-05-2021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16-05-2021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16-05-2021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16-05-2021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16-05-2021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16-05-2021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16-05-2021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16-05-2021</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16-05-2021</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793604851"/>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16-05-2021</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16-05-2021</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16-05-2021</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16-05-2021</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16-05-2021</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16-05-2021</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16-05-2021</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16-05-2021</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16-05-2021</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06" r:id="rId8"/>
    <p:sldLayoutId id="2147483708" r:id="rId9"/>
    <p:sldLayoutId id="2147483710" r:id="rId10"/>
    <p:sldLayoutId id="2147483711" r:id="rId11"/>
    <p:sldLayoutId id="2147483713" r:id="rId12"/>
    <p:sldLayoutId id="2147483712" r:id="rId13"/>
    <p:sldLayoutId id="2147483714" r:id="rId14"/>
    <p:sldLayoutId id="2147483715" r:id="rId15"/>
    <p:sldLayoutId id="2147483716" r:id="rId16"/>
    <p:sldLayoutId id="2147483717" r:id="rId17"/>
    <p:sldLayoutId id="2147483722" r:id="rId18"/>
    <p:sldLayoutId id="2147483723" r:id="rId19"/>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gi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statweb.stanford.edu/~jhf/ftp/trebst.pdf" TargetMode="External"/><Relationship Id="rId2" Type="http://schemas.openxmlformats.org/officeDocument/2006/relationships/image" Target="../media/image51.png"/><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wmf"/><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oleObject" Target="../embeddings/oleObject2.bin"/><Relationship Id="rId5" Type="http://schemas.openxmlformats.org/officeDocument/2006/relationships/image" Target="../media/image35.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3.bin"/><Relationship Id="rId1" Type="http://schemas.openxmlformats.org/officeDocument/2006/relationships/slideLayout" Target="../slideLayouts/slideLayout19.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42.png"/><Relationship Id="rId1" Type="http://schemas.openxmlformats.org/officeDocument/2006/relationships/slideLayout" Target="../slideLayouts/slideLayout19.xml"/><Relationship Id="rId4" Type="http://schemas.openxmlformats.org/officeDocument/2006/relationships/image" Target="../media/image43.wmf"/></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9.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6" y="2114911"/>
            <a:ext cx="8024519"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it-IT" sz="4000" dirty="0">
                <a:latin typeface="Proxima Nova Light" panose="02000506030000020004" pitchFamily="2" charset="77"/>
              </a:rPr>
              <a:t>Post-Graduate Diploma in ML/AI</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496746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16-05-2021</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0E950-99CB-4F50-ADFF-F3A4D07BFF50}"/>
              </a:ext>
            </a:extLst>
          </p:cNvPr>
          <p:cNvSpPr>
            <a:spLocks noGrp="1"/>
          </p:cNvSpPr>
          <p:nvPr>
            <p:ph type="dt" sz="half" idx="10"/>
          </p:nvPr>
        </p:nvSpPr>
        <p:spPr/>
        <p:txBody>
          <a:bodyPr/>
          <a:lstStyle/>
          <a:p>
            <a:fld id="{24A60580-2B70-6940-B3F0-E4F8AB7AA3B6}" type="datetime1">
              <a:rPr lang="en-IN" smtClean="0"/>
              <a:t>16-05-2021</a:t>
            </a:fld>
            <a:endParaRPr lang="en-IN"/>
          </a:p>
        </p:txBody>
      </p:sp>
      <p:sp>
        <p:nvSpPr>
          <p:cNvPr id="3" name="Slide Number Placeholder 2">
            <a:extLst>
              <a:ext uri="{FF2B5EF4-FFF2-40B4-BE49-F238E27FC236}">
                <a16:creationId xmlns:a16="http://schemas.microsoft.com/office/drawing/2014/main" id="{53162A72-E79E-42AC-BE62-32C31693A152}"/>
              </a:ext>
            </a:extLst>
          </p:cNvPr>
          <p:cNvSpPr>
            <a:spLocks noGrp="1"/>
          </p:cNvSpPr>
          <p:nvPr>
            <p:ph type="sldNum" sz="quarter" idx="12"/>
          </p:nvPr>
        </p:nvSpPr>
        <p:spPr/>
        <p:txBody>
          <a:bodyPr/>
          <a:lstStyle/>
          <a:p>
            <a:fld id="{273EEA2F-D825-49D3-9C25-497F06EFD3F7}" type="slidenum">
              <a:rPr lang="en-IN" smtClean="0"/>
              <a:t>10</a:t>
            </a:fld>
            <a:endParaRPr lang="en-IN"/>
          </a:p>
        </p:txBody>
      </p:sp>
      <p:sp>
        <p:nvSpPr>
          <p:cNvPr id="4" name="Title 3">
            <a:extLst>
              <a:ext uri="{FF2B5EF4-FFF2-40B4-BE49-F238E27FC236}">
                <a16:creationId xmlns:a16="http://schemas.microsoft.com/office/drawing/2014/main" id="{EFEBAD29-A300-44A9-8B5B-D411C1961A85}"/>
              </a:ext>
            </a:extLst>
          </p:cNvPr>
          <p:cNvSpPr>
            <a:spLocks noGrp="1"/>
          </p:cNvSpPr>
          <p:nvPr>
            <p:ph type="title"/>
          </p:nvPr>
        </p:nvSpPr>
        <p:spPr/>
        <p:txBody>
          <a:bodyPr/>
          <a:lstStyle/>
          <a:p>
            <a:r>
              <a:rPr lang="en-US" dirty="0"/>
              <a:t>Gradient Descent</a:t>
            </a:r>
            <a:endParaRPr lang="en-IN" dirty="0"/>
          </a:p>
        </p:txBody>
      </p:sp>
      <p:sp>
        <p:nvSpPr>
          <p:cNvPr id="5" name="Rectangle 4">
            <a:extLst>
              <a:ext uri="{FF2B5EF4-FFF2-40B4-BE49-F238E27FC236}">
                <a16:creationId xmlns:a16="http://schemas.microsoft.com/office/drawing/2014/main" id="{9A085042-3084-4F6F-AE16-C5D85B4B3CA7}"/>
              </a:ext>
            </a:extLst>
          </p:cNvPr>
          <p:cNvSpPr/>
          <p:nvPr/>
        </p:nvSpPr>
        <p:spPr>
          <a:xfrm>
            <a:off x="543070" y="3202666"/>
            <a:ext cx="3908666" cy="830997"/>
          </a:xfrm>
          <a:prstGeom prst="rect">
            <a:avLst/>
          </a:prstGeom>
        </p:spPr>
        <p:txBody>
          <a:bodyPr wrap="square">
            <a:spAutoFit/>
          </a:bodyPr>
          <a:lstStyle/>
          <a:p>
            <a:r>
              <a:rPr lang="en-US" sz="1200" dirty="0">
                <a:solidFill>
                  <a:srgbClr val="404040"/>
                </a:solidFill>
                <a:latin typeface="Georgia" panose="02040502050405020303" pitchFamily="18" charset="0"/>
              </a:rPr>
              <a:t>Gradient descent is an optimization algorithm used to minimize some function by iteratively moving in the direction of steepest descent as defined by the negative of the gradient</a:t>
            </a:r>
            <a:endParaRPr lang="en-IN" sz="1200" dirty="0">
              <a:latin typeface="Georgia" panose="02040502050405020303" pitchFamily="18" charset="0"/>
            </a:endParaRPr>
          </a:p>
        </p:txBody>
      </p:sp>
      <p:pic>
        <p:nvPicPr>
          <p:cNvPr id="16388" name="Picture 4">
            <a:extLst>
              <a:ext uri="{FF2B5EF4-FFF2-40B4-BE49-F238E27FC236}">
                <a16:creationId xmlns:a16="http://schemas.microsoft.com/office/drawing/2014/main" id="{AFB4E242-B788-4DC5-8C0D-1A7818C12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56" y="1027147"/>
            <a:ext cx="3509963" cy="18273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07AC50A-A965-4C82-852A-69C852F70C3B}"/>
              </a:ext>
            </a:extLst>
          </p:cNvPr>
          <p:cNvSpPr/>
          <p:nvPr/>
        </p:nvSpPr>
        <p:spPr>
          <a:xfrm>
            <a:off x="4840385" y="1163315"/>
            <a:ext cx="3781783" cy="1292662"/>
          </a:xfrm>
          <a:prstGeom prst="rect">
            <a:avLst/>
          </a:prstGeom>
        </p:spPr>
        <p:txBody>
          <a:bodyPr wrap="square">
            <a:spAutoFit/>
          </a:bodyPr>
          <a:lstStyle/>
          <a:p>
            <a:r>
              <a:rPr lang="en-US" sz="1200" dirty="0">
                <a:solidFill>
                  <a:srgbClr val="404040"/>
                </a:solidFill>
                <a:latin typeface="Georgia" panose="02040502050405020303" pitchFamily="18" charset="0"/>
              </a:rPr>
              <a:t>While the direction of the gradient tells us which direction has the steepest ascent, it's magnitude tells us how steep the steepest ascent/descent is. So, at the minima, where the contour is almost flat, you would expect the gradient to be almost zero. In fact, it's precisely zero for the point of minima</a:t>
            </a:r>
            <a:r>
              <a:rPr lang="en-US" dirty="0">
                <a:solidFill>
                  <a:srgbClr val="313B3F"/>
                </a:solidFill>
                <a:latin typeface="Georgia" panose="02040502050405020303" pitchFamily="18" charset="0"/>
              </a:rPr>
              <a:t>.</a:t>
            </a:r>
            <a:endParaRPr lang="en-IN" dirty="0"/>
          </a:p>
        </p:txBody>
      </p:sp>
      <p:pic>
        <p:nvPicPr>
          <p:cNvPr id="11" name="Picture 2" descr="grad">
            <a:extLst>
              <a:ext uri="{FF2B5EF4-FFF2-40B4-BE49-F238E27FC236}">
                <a16:creationId xmlns:a16="http://schemas.microsoft.com/office/drawing/2014/main" id="{966A1424-352D-4599-9CE2-841C1C592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874" y="2674727"/>
            <a:ext cx="3005603" cy="185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438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0E950-99CB-4F50-ADFF-F3A4D07BFF50}"/>
              </a:ext>
            </a:extLst>
          </p:cNvPr>
          <p:cNvSpPr>
            <a:spLocks noGrp="1"/>
          </p:cNvSpPr>
          <p:nvPr>
            <p:ph type="dt" sz="half" idx="10"/>
          </p:nvPr>
        </p:nvSpPr>
        <p:spPr/>
        <p:txBody>
          <a:bodyPr/>
          <a:lstStyle/>
          <a:p>
            <a:fld id="{24A60580-2B70-6940-B3F0-E4F8AB7AA3B6}" type="datetime1">
              <a:rPr lang="en-IN" smtClean="0"/>
              <a:t>16-05-2021</a:t>
            </a:fld>
            <a:endParaRPr lang="en-IN"/>
          </a:p>
        </p:txBody>
      </p:sp>
      <p:sp>
        <p:nvSpPr>
          <p:cNvPr id="3" name="Slide Number Placeholder 2">
            <a:extLst>
              <a:ext uri="{FF2B5EF4-FFF2-40B4-BE49-F238E27FC236}">
                <a16:creationId xmlns:a16="http://schemas.microsoft.com/office/drawing/2014/main" id="{53162A72-E79E-42AC-BE62-32C31693A152}"/>
              </a:ext>
            </a:extLst>
          </p:cNvPr>
          <p:cNvSpPr>
            <a:spLocks noGrp="1"/>
          </p:cNvSpPr>
          <p:nvPr>
            <p:ph type="sldNum" sz="quarter" idx="12"/>
          </p:nvPr>
        </p:nvSpPr>
        <p:spPr/>
        <p:txBody>
          <a:bodyPr/>
          <a:lstStyle/>
          <a:p>
            <a:fld id="{273EEA2F-D825-49D3-9C25-497F06EFD3F7}" type="slidenum">
              <a:rPr lang="en-IN" smtClean="0"/>
              <a:t>11</a:t>
            </a:fld>
            <a:endParaRPr lang="en-IN"/>
          </a:p>
        </p:txBody>
      </p:sp>
      <p:sp>
        <p:nvSpPr>
          <p:cNvPr id="4" name="Title 3">
            <a:extLst>
              <a:ext uri="{FF2B5EF4-FFF2-40B4-BE49-F238E27FC236}">
                <a16:creationId xmlns:a16="http://schemas.microsoft.com/office/drawing/2014/main" id="{EFEBAD29-A300-44A9-8B5B-D411C1961A85}"/>
              </a:ext>
            </a:extLst>
          </p:cNvPr>
          <p:cNvSpPr>
            <a:spLocks noGrp="1"/>
          </p:cNvSpPr>
          <p:nvPr>
            <p:ph type="title"/>
          </p:nvPr>
        </p:nvSpPr>
        <p:spPr/>
        <p:txBody>
          <a:bodyPr/>
          <a:lstStyle/>
          <a:p>
            <a:r>
              <a:rPr lang="en-US" dirty="0"/>
              <a:t>Gradient Descent</a:t>
            </a:r>
            <a:endParaRPr lang="en-IN" dirty="0"/>
          </a:p>
        </p:txBody>
      </p:sp>
      <p:pic>
        <p:nvPicPr>
          <p:cNvPr id="10" name="Picture 2">
            <a:extLst>
              <a:ext uri="{FF2B5EF4-FFF2-40B4-BE49-F238E27FC236}">
                <a16:creationId xmlns:a16="http://schemas.microsoft.com/office/drawing/2014/main" id="{41982CE4-8FFC-450A-B0F9-BD3A982160C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1663" y="709933"/>
            <a:ext cx="3180920" cy="2385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D68ACBB-BA8D-4CD1-97B6-CF5F084A7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3731" y="872997"/>
            <a:ext cx="2699547" cy="222262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57F79D4-53DA-4C37-83B3-B1C337A01E21}"/>
              </a:ext>
            </a:extLst>
          </p:cNvPr>
          <p:cNvSpPr/>
          <p:nvPr/>
        </p:nvSpPr>
        <p:spPr>
          <a:xfrm>
            <a:off x="871663" y="3238946"/>
            <a:ext cx="7741461" cy="1384995"/>
          </a:xfrm>
          <a:prstGeom prst="rect">
            <a:avLst/>
          </a:prstGeom>
        </p:spPr>
        <p:txBody>
          <a:bodyPr wrap="square">
            <a:spAutoFit/>
          </a:bodyPr>
          <a:lstStyle/>
          <a:p>
            <a:r>
              <a:rPr lang="en-US" sz="1400" dirty="0">
                <a:solidFill>
                  <a:srgbClr val="313B3F"/>
                </a:solidFill>
                <a:latin typeface="Georgia" panose="02040502050405020303" pitchFamily="18" charset="0"/>
              </a:rPr>
              <a:t>In practice, we might never </a:t>
            </a:r>
            <a:r>
              <a:rPr lang="en-US" sz="1400" i="1" dirty="0">
                <a:solidFill>
                  <a:srgbClr val="090A0B"/>
                </a:solidFill>
                <a:latin typeface="Georgia" panose="02040502050405020303" pitchFamily="18" charset="0"/>
              </a:rPr>
              <a:t>exactly</a:t>
            </a:r>
            <a:r>
              <a:rPr lang="en-US" sz="1400" dirty="0">
                <a:solidFill>
                  <a:srgbClr val="313B3F"/>
                </a:solidFill>
                <a:latin typeface="Georgia" panose="02040502050405020303" pitchFamily="18" charset="0"/>
              </a:rPr>
              <a:t> reach the minima, but we keep oscillating in a flat region in close vicinity of the minima. As we oscillate our this region, the loss is almost the minimum we can achieve, and doesn't change much as we just keep bouncing around the actual minimum. Often, we stop our iterations when the loss values haven't improved in a pre-decided number, say, 10, or 20 iterations. When such a thing happens, we say our training has converged, or convergence has taken place.</a:t>
            </a:r>
            <a:endParaRPr lang="en-IN" sz="1400" dirty="0"/>
          </a:p>
        </p:txBody>
      </p:sp>
    </p:spTree>
    <p:extLst>
      <p:ext uri="{BB962C8B-B14F-4D97-AF65-F5344CB8AC3E}">
        <p14:creationId xmlns:p14="http://schemas.microsoft.com/office/powerpoint/2010/main" val="917437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3D8555-2E04-4E97-9E65-54453B60BBD2}"/>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38BF14F8-B245-424D-8C54-0DB0629C8140}"/>
              </a:ext>
            </a:extLst>
          </p:cNvPr>
          <p:cNvSpPr>
            <a:spLocks noGrp="1"/>
          </p:cNvSpPr>
          <p:nvPr>
            <p:ph type="sldNum" sz="quarter" idx="12"/>
          </p:nvPr>
        </p:nvSpPr>
        <p:spPr/>
        <p:txBody>
          <a:bodyPr/>
          <a:lstStyle/>
          <a:p>
            <a:fld id="{273EEA2F-D825-49D3-9C25-497F06EFD3F7}" type="slidenum">
              <a:rPr lang="en-IN" smtClean="0"/>
              <a:t>12</a:t>
            </a:fld>
            <a:endParaRPr lang="en-IN"/>
          </a:p>
        </p:txBody>
      </p:sp>
      <p:sp>
        <p:nvSpPr>
          <p:cNvPr id="5" name="Title 4">
            <a:extLst>
              <a:ext uri="{FF2B5EF4-FFF2-40B4-BE49-F238E27FC236}">
                <a16:creationId xmlns:a16="http://schemas.microsoft.com/office/drawing/2014/main" id="{8E850709-BFDE-4611-A30C-D72620CE42E6}"/>
              </a:ext>
            </a:extLst>
          </p:cNvPr>
          <p:cNvSpPr>
            <a:spLocks noGrp="1"/>
          </p:cNvSpPr>
          <p:nvPr>
            <p:ph type="title"/>
          </p:nvPr>
        </p:nvSpPr>
        <p:spPr>
          <a:xfrm>
            <a:off x="316679" y="121966"/>
            <a:ext cx="6141271" cy="382564"/>
          </a:xfrm>
        </p:spPr>
        <p:txBody>
          <a:bodyPr/>
          <a:lstStyle/>
          <a:p>
            <a:r>
              <a:rPr lang="en-US" dirty="0"/>
              <a:t>Gradient Boosting Algorithm</a:t>
            </a:r>
            <a:endParaRPr lang="en-IN" dirty="0"/>
          </a:p>
        </p:txBody>
      </p:sp>
      <p:pic>
        <p:nvPicPr>
          <p:cNvPr id="7" name="Picture 6">
            <a:extLst>
              <a:ext uri="{FF2B5EF4-FFF2-40B4-BE49-F238E27FC236}">
                <a16:creationId xmlns:a16="http://schemas.microsoft.com/office/drawing/2014/main" id="{77A820DE-DAF3-48A3-94C1-0C6CA615E85A}"/>
              </a:ext>
            </a:extLst>
          </p:cNvPr>
          <p:cNvPicPr>
            <a:picLocks noChangeAspect="1"/>
          </p:cNvPicPr>
          <p:nvPr/>
        </p:nvPicPr>
        <p:blipFill>
          <a:blip r:embed="rId2"/>
          <a:stretch>
            <a:fillRect/>
          </a:stretch>
        </p:blipFill>
        <p:spPr>
          <a:xfrm>
            <a:off x="507921" y="958308"/>
            <a:ext cx="6517880" cy="3370412"/>
          </a:xfrm>
          <a:prstGeom prst="rect">
            <a:avLst/>
          </a:prstGeom>
        </p:spPr>
      </p:pic>
      <p:sp>
        <p:nvSpPr>
          <p:cNvPr id="9" name="TextBox 8">
            <a:extLst>
              <a:ext uri="{FF2B5EF4-FFF2-40B4-BE49-F238E27FC236}">
                <a16:creationId xmlns:a16="http://schemas.microsoft.com/office/drawing/2014/main" id="{EF5A03CB-AAB1-4736-8F80-80E67D93C242}"/>
              </a:ext>
            </a:extLst>
          </p:cNvPr>
          <p:cNvSpPr txBox="1"/>
          <p:nvPr/>
        </p:nvSpPr>
        <p:spPr>
          <a:xfrm>
            <a:off x="1709224" y="4596408"/>
            <a:ext cx="5725551" cy="307777"/>
          </a:xfrm>
          <a:prstGeom prst="rect">
            <a:avLst/>
          </a:prstGeom>
          <a:noFill/>
        </p:spPr>
        <p:txBody>
          <a:bodyPr wrap="square">
            <a:spAutoFit/>
          </a:bodyPr>
          <a:lstStyle/>
          <a:p>
            <a:pPr algn="ctr"/>
            <a:r>
              <a:rPr lang="en-IN" sz="1400" dirty="0">
                <a:hlinkClick r:id="rId3"/>
              </a:rPr>
              <a:t>https://statweb.stanford.edu/~jhf/ftp/trebst.pdf</a:t>
            </a:r>
            <a:endParaRPr lang="en-IN" sz="1400" dirty="0"/>
          </a:p>
        </p:txBody>
      </p:sp>
      <p:pic>
        <p:nvPicPr>
          <p:cNvPr id="11" name="Picture 10">
            <a:extLst>
              <a:ext uri="{FF2B5EF4-FFF2-40B4-BE49-F238E27FC236}">
                <a16:creationId xmlns:a16="http://schemas.microsoft.com/office/drawing/2014/main" id="{D5D1649A-DA5A-44D1-909F-DB9D76612816}"/>
              </a:ext>
            </a:extLst>
          </p:cNvPr>
          <p:cNvPicPr>
            <a:picLocks noChangeAspect="1"/>
          </p:cNvPicPr>
          <p:nvPr/>
        </p:nvPicPr>
        <p:blipFill>
          <a:blip r:embed="rId4"/>
          <a:stretch>
            <a:fillRect/>
          </a:stretch>
        </p:blipFill>
        <p:spPr>
          <a:xfrm>
            <a:off x="7177042" y="1421716"/>
            <a:ext cx="1662505" cy="2443596"/>
          </a:xfrm>
          <a:prstGeom prst="rect">
            <a:avLst/>
          </a:prstGeom>
        </p:spPr>
      </p:pic>
    </p:spTree>
    <p:extLst>
      <p:ext uri="{BB962C8B-B14F-4D97-AF65-F5344CB8AC3E}">
        <p14:creationId xmlns:p14="http://schemas.microsoft.com/office/powerpoint/2010/main" val="17948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3D8555-2E04-4E97-9E65-54453B60BBD2}"/>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38BF14F8-B245-424D-8C54-0DB0629C8140}"/>
              </a:ext>
            </a:extLst>
          </p:cNvPr>
          <p:cNvSpPr>
            <a:spLocks noGrp="1"/>
          </p:cNvSpPr>
          <p:nvPr>
            <p:ph type="sldNum" sz="quarter" idx="12"/>
          </p:nvPr>
        </p:nvSpPr>
        <p:spPr/>
        <p:txBody>
          <a:bodyPr/>
          <a:lstStyle/>
          <a:p>
            <a:fld id="{273EEA2F-D825-49D3-9C25-497F06EFD3F7}" type="slidenum">
              <a:rPr lang="en-IN" smtClean="0"/>
              <a:t>13</a:t>
            </a:fld>
            <a:endParaRPr lang="en-IN"/>
          </a:p>
        </p:txBody>
      </p:sp>
      <p:sp>
        <p:nvSpPr>
          <p:cNvPr id="5" name="Title 4">
            <a:extLst>
              <a:ext uri="{FF2B5EF4-FFF2-40B4-BE49-F238E27FC236}">
                <a16:creationId xmlns:a16="http://schemas.microsoft.com/office/drawing/2014/main" id="{8E850709-BFDE-4611-A30C-D72620CE42E6}"/>
              </a:ext>
            </a:extLst>
          </p:cNvPr>
          <p:cNvSpPr>
            <a:spLocks noGrp="1"/>
          </p:cNvSpPr>
          <p:nvPr>
            <p:ph type="title"/>
          </p:nvPr>
        </p:nvSpPr>
        <p:spPr>
          <a:xfrm>
            <a:off x="316679" y="121966"/>
            <a:ext cx="6141271" cy="382564"/>
          </a:xfrm>
        </p:spPr>
        <p:txBody>
          <a:bodyPr/>
          <a:lstStyle/>
          <a:p>
            <a:r>
              <a:rPr lang="en-US" dirty="0"/>
              <a:t>Gradient Boosting Algorithm</a:t>
            </a:r>
            <a:endParaRPr lang="en-IN" dirty="0"/>
          </a:p>
        </p:txBody>
      </p:sp>
      <p:pic>
        <p:nvPicPr>
          <p:cNvPr id="10" name="Picture 9">
            <a:extLst>
              <a:ext uri="{FF2B5EF4-FFF2-40B4-BE49-F238E27FC236}">
                <a16:creationId xmlns:a16="http://schemas.microsoft.com/office/drawing/2014/main" id="{8544659D-6DDD-4210-BD4C-0069B1E50696}"/>
              </a:ext>
            </a:extLst>
          </p:cNvPr>
          <p:cNvPicPr>
            <a:picLocks noChangeAspect="1"/>
          </p:cNvPicPr>
          <p:nvPr/>
        </p:nvPicPr>
        <p:blipFill>
          <a:blip r:embed="rId2"/>
          <a:stretch>
            <a:fillRect/>
          </a:stretch>
        </p:blipFill>
        <p:spPr>
          <a:xfrm>
            <a:off x="4572000" y="2878211"/>
            <a:ext cx="4363658" cy="1889052"/>
          </a:xfrm>
          <a:prstGeom prst="rect">
            <a:avLst/>
          </a:prstGeom>
        </p:spPr>
      </p:pic>
      <p:pic>
        <p:nvPicPr>
          <p:cNvPr id="12" name="Picture 11">
            <a:extLst>
              <a:ext uri="{FF2B5EF4-FFF2-40B4-BE49-F238E27FC236}">
                <a16:creationId xmlns:a16="http://schemas.microsoft.com/office/drawing/2014/main" id="{5B8A2E3D-729D-40F6-8C56-DAE3D9B6E020}"/>
              </a:ext>
            </a:extLst>
          </p:cNvPr>
          <p:cNvPicPr>
            <a:picLocks noChangeAspect="1"/>
          </p:cNvPicPr>
          <p:nvPr/>
        </p:nvPicPr>
        <p:blipFill>
          <a:blip r:embed="rId3"/>
          <a:stretch>
            <a:fillRect/>
          </a:stretch>
        </p:blipFill>
        <p:spPr>
          <a:xfrm>
            <a:off x="98570" y="3220145"/>
            <a:ext cx="4263705" cy="898722"/>
          </a:xfrm>
          <a:prstGeom prst="rect">
            <a:avLst/>
          </a:prstGeom>
        </p:spPr>
      </p:pic>
      <p:pic>
        <p:nvPicPr>
          <p:cNvPr id="14" name="Picture 13">
            <a:extLst>
              <a:ext uri="{FF2B5EF4-FFF2-40B4-BE49-F238E27FC236}">
                <a16:creationId xmlns:a16="http://schemas.microsoft.com/office/drawing/2014/main" id="{F15AB015-6327-4904-BABD-85E9A16222B6}"/>
              </a:ext>
            </a:extLst>
          </p:cNvPr>
          <p:cNvPicPr>
            <a:picLocks noChangeAspect="1"/>
          </p:cNvPicPr>
          <p:nvPr/>
        </p:nvPicPr>
        <p:blipFill>
          <a:blip r:embed="rId4"/>
          <a:stretch>
            <a:fillRect/>
          </a:stretch>
        </p:blipFill>
        <p:spPr>
          <a:xfrm>
            <a:off x="966916" y="853071"/>
            <a:ext cx="4363658" cy="1718679"/>
          </a:xfrm>
          <a:prstGeom prst="rect">
            <a:avLst/>
          </a:prstGeom>
        </p:spPr>
      </p:pic>
      <p:pic>
        <p:nvPicPr>
          <p:cNvPr id="1026" name="Picture 2" descr="When the Lecturer Skips 10 Steps in the Derivation Parkour the Proof Is  Trivial | Parkour Meme on ME.ME">
            <a:extLst>
              <a:ext uri="{FF2B5EF4-FFF2-40B4-BE49-F238E27FC236}">
                <a16:creationId xmlns:a16="http://schemas.microsoft.com/office/drawing/2014/main" id="{5097E463-A6BE-4AD0-B23B-51293F9079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7519" y="814236"/>
            <a:ext cx="1984171" cy="188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17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14</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graphicFrame>
        <p:nvGraphicFramePr>
          <p:cNvPr id="9" name="Table 8">
            <a:extLst>
              <a:ext uri="{FF2B5EF4-FFF2-40B4-BE49-F238E27FC236}">
                <a16:creationId xmlns:a16="http://schemas.microsoft.com/office/drawing/2014/main" id="{D7BD0D00-0D45-416B-85F7-5DF9C1A08949}"/>
              </a:ext>
            </a:extLst>
          </p:cNvPr>
          <p:cNvGraphicFramePr>
            <a:graphicFrameLocks noGrp="1"/>
          </p:cNvGraphicFramePr>
          <p:nvPr>
            <p:extLst>
              <p:ext uri="{D42A27DB-BD31-4B8C-83A1-F6EECF244321}">
                <p14:modId xmlns:p14="http://schemas.microsoft.com/office/powerpoint/2010/main" val="3770748621"/>
              </p:ext>
            </p:extLst>
          </p:nvPr>
        </p:nvGraphicFramePr>
        <p:xfrm>
          <a:off x="2163085" y="1206271"/>
          <a:ext cx="4631168" cy="1906040"/>
        </p:xfrm>
        <a:graphic>
          <a:graphicData uri="http://schemas.openxmlformats.org/drawingml/2006/table">
            <a:tbl>
              <a:tblPr/>
              <a:tblGrid>
                <a:gridCol w="1024036">
                  <a:extLst>
                    <a:ext uri="{9D8B030D-6E8A-4147-A177-3AD203B41FA5}">
                      <a16:colId xmlns:a16="http://schemas.microsoft.com/office/drawing/2014/main" val="3291367553"/>
                    </a:ext>
                  </a:extLst>
                </a:gridCol>
                <a:gridCol w="1074399">
                  <a:extLst>
                    <a:ext uri="{9D8B030D-6E8A-4147-A177-3AD203B41FA5}">
                      <a16:colId xmlns:a16="http://schemas.microsoft.com/office/drawing/2014/main" val="3529469769"/>
                    </a:ext>
                  </a:extLst>
                </a:gridCol>
                <a:gridCol w="870215">
                  <a:extLst>
                    <a:ext uri="{9D8B030D-6E8A-4147-A177-3AD203B41FA5}">
                      <a16:colId xmlns:a16="http://schemas.microsoft.com/office/drawing/2014/main" val="395039027"/>
                    </a:ext>
                  </a:extLst>
                </a:gridCol>
                <a:gridCol w="824495">
                  <a:extLst>
                    <a:ext uri="{9D8B030D-6E8A-4147-A177-3AD203B41FA5}">
                      <a16:colId xmlns:a16="http://schemas.microsoft.com/office/drawing/2014/main" val="4226350454"/>
                    </a:ext>
                  </a:extLst>
                </a:gridCol>
                <a:gridCol w="838023">
                  <a:extLst>
                    <a:ext uri="{9D8B030D-6E8A-4147-A177-3AD203B41FA5}">
                      <a16:colId xmlns:a16="http://schemas.microsoft.com/office/drawing/2014/main" val="1069750996"/>
                    </a:ext>
                  </a:extLst>
                </a:gridCol>
              </a:tblGrid>
              <a:tr h="291512">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015152563"/>
                  </a:ext>
                </a:extLst>
              </a:tr>
              <a:tr h="269088">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42695"/>
                  </a:ext>
                </a:extLst>
              </a:tr>
              <a:tr h="269088">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3102416"/>
                  </a:ext>
                </a:extLst>
              </a:tr>
              <a:tr h="269088">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204235"/>
                  </a:ext>
                </a:extLst>
              </a:tr>
              <a:tr h="269088">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948927"/>
                  </a:ext>
                </a:extLst>
              </a:tr>
              <a:tr h="269088">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306715"/>
                  </a:ext>
                </a:extLst>
              </a:tr>
              <a:tr h="269088">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2912015"/>
                  </a:ext>
                </a:extLst>
              </a:tr>
            </a:tbl>
          </a:graphicData>
        </a:graphic>
      </p:graphicFrame>
      <p:sp>
        <p:nvSpPr>
          <p:cNvPr id="10" name="TextBox 9">
            <a:extLst>
              <a:ext uri="{FF2B5EF4-FFF2-40B4-BE49-F238E27FC236}">
                <a16:creationId xmlns:a16="http://schemas.microsoft.com/office/drawing/2014/main" id="{A5219807-5E74-4113-9F01-7CC244E1DCB0}"/>
              </a:ext>
            </a:extLst>
          </p:cNvPr>
          <p:cNvSpPr txBox="1"/>
          <p:nvPr/>
        </p:nvSpPr>
        <p:spPr>
          <a:xfrm>
            <a:off x="769684" y="3641761"/>
            <a:ext cx="7417971" cy="738664"/>
          </a:xfrm>
          <a:prstGeom prst="rect">
            <a:avLst/>
          </a:prstGeom>
          <a:noFill/>
        </p:spPr>
        <p:txBody>
          <a:bodyPr wrap="square" rtlCol="0">
            <a:spAutoFit/>
          </a:bodyPr>
          <a:lstStyle/>
          <a:p>
            <a:pPr algn="ctr"/>
            <a:r>
              <a:rPr lang="en-US" sz="1400" b="1" dirty="0"/>
              <a:t>Step 1 : Calculate the average of the target label</a:t>
            </a:r>
          </a:p>
          <a:p>
            <a:pPr algn="ctr"/>
            <a:r>
              <a:rPr lang="en-US" sz="1400" dirty="0"/>
              <a:t>For regression, we start with a leaf that is the average value of the target variable. This leaf will be used as a baseline to approach the correct solution in the next steps.</a:t>
            </a:r>
            <a:endParaRPr lang="en-IN" sz="1400" dirty="0"/>
          </a:p>
        </p:txBody>
      </p:sp>
    </p:spTree>
    <p:extLst>
      <p:ext uri="{BB962C8B-B14F-4D97-AF65-F5344CB8AC3E}">
        <p14:creationId xmlns:p14="http://schemas.microsoft.com/office/powerpoint/2010/main" val="1606692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15</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1" name="TextBox 10">
            <a:extLst>
              <a:ext uri="{FF2B5EF4-FFF2-40B4-BE49-F238E27FC236}">
                <a16:creationId xmlns:a16="http://schemas.microsoft.com/office/drawing/2014/main" id="{B3B0B2F6-BECE-4C0C-A571-ECC92BDB80E4}"/>
              </a:ext>
            </a:extLst>
          </p:cNvPr>
          <p:cNvSpPr txBox="1"/>
          <p:nvPr/>
        </p:nvSpPr>
        <p:spPr>
          <a:xfrm>
            <a:off x="400050" y="972933"/>
            <a:ext cx="7376544" cy="369332"/>
          </a:xfrm>
          <a:prstGeom prst="rect">
            <a:avLst/>
          </a:prstGeom>
          <a:noFill/>
        </p:spPr>
        <p:txBody>
          <a:bodyPr wrap="square">
            <a:spAutoFit/>
          </a:bodyPr>
          <a:lstStyle/>
          <a:p>
            <a:r>
              <a:rPr lang="en-US" dirty="0"/>
              <a:t>Step 2 : For m = 1 to M (the maximum number of trees specified, </a:t>
            </a:r>
            <a:r>
              <a:rPr lang="en-US" dirty="0" err="1"/>
              <a:t>e.g</a:t>
            </a:r>
            <a:r>
              <a:rPr lang="en-US" dirty="0"/>
              <a:t> 100)</a:t>
            </a:r>
            <a:endParaRPr lang="en-IN" dirty="0"/>
          </a:p>
        </p:txBody>
      </p:sp>
      <p:pic>
        <p:nvPicPr>
          <p:cNvPr id="12" name="Picture 11">
            <a:extLst>
              <a:ext uri="{FF2B5EF4-FFF2-40B4-BE49-F238E27FC236}">
                <a16:creationId xmlns:a16="http://schemas.microsoft.com/office/drawing/2014/main" id="{7D0FC886-93AA-4213-8C24-713B0701CD50}"/>
              </a:ext>
            </a:extLst>
          </p:cNvPr>
          <p:cNvPicPr>
            <a:picLocks noChangeAspect="1"/>
          </p:cNvPicPr>
          <p:nvPr/>
        </p:nvPicPr>
        <p:blipFill>
          <a:blip r:embed="rId2"/>
          <a:stretch>
            <a:fillRect/>
          </a:stretch>
        </p:blipFill>
        <p:spPr>
          <a:xfrm>
            <a:off x="1138806" y="1982537"/>
            <a:ext cx="7376544" cy="1559717"/>
          </a:xfrm>
          <a:prstGeom prst="rect">
            <a:avLst/>
          </a:prstGeom>
        </p:spPr>
      </p:pic>
    </p:spTree>
    <p:extLst>
      <p:ext uri="{BB962C8B-B14F-4D97-AF65-F5344CB8AC3E}">
        <p14:creationId xmlns:p14="http://schemas.microsoft.com/office/powerpoint/2010/main" val="4046294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16</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0" name="TextBox 9">
            <a:extLst>
              <a:ext uri="{FF2B5EF4-FFF2-40B4-BE49-F238E27FC236}">
                <a16:creationId xmlns:a16="http://schemas.microsoft.com/office/drawing/2014/main" id="{A5219807-5E74-4113-9F01-7CC244E1DCB0}"/>
              </a:ext>
            </a:extLst>
          </p:cNvPr>
          <p:cNvSpPr txBox="1"/>
          <p:nvPr/>
        </p:nvSpPr>
        <p:spPr>
          <a:xfrm>
            <a:off x="769684" y="3641761"/>
            <a:ext cx="7417971" cy="307777"/>
          </a:xfrm>
          <a:prstGeom prst="rect">
            <a:avLst/>
          </a:prstGeom>
          <a:noFill/>
        </p:spPr>
        <p:txBody>
          <a:bodyPr wrap="square" rtlCol="0">
            <a:spAutoFit/>
          </a:bodyPr>
          <a:lstStyle/>
          <a:p>
            <a:pPr algn="ctr"/>
            <a:r>
              <a:rPr lang="en-US" sz="1400" b="1" dirty="0"/>
              <a:t>Step 2 : Calculate the residual for every sample in the dataset</a:t>
            </a:r>
          </a:p>
        </p:txBody>
      </p:sp>
      <p:graphicFrame>
        <p:nvGraphicFramePr>
          <p:cNvPr id="6" name="Table 5">
            <a:extLst>
              <a:ext uri="{FF2B5EF4-FFF2-40B4-BE49-F238E27FC236}">
                <a16:creationId xmlns:a16="http://schemas.microsoft.com/office/drawing/2014/main" id="{20F55FB9-755B-426A-9B78-E075DF777D42}"/>
              </a:ext>
            </a:extLst>
          </p:cNvPr>
          <p:cNvGraphicFramePr>
            <a:graphicFrameLocks noGrp="1"/>
          </p:cNvGraphicFramePr>
          <p:nvPr>
            <p:extLst>
              <p:ext uri="{D42A27DB-BD31-4B8C-83A1-F6EECF244321}">
                <p14:modId xmlns:p14="http://schemas.microsoft.com/office/powerpoint/2010/main" val="2669120848"/>
              </p:ext>
            </p:extLst>
          </p:nvPr>
        </p:nvGraphicFramePr>
        <p:xfrm>
          <a:off x="1713042" y="1481755"/>
          <a:ext cx="5409211" cy="1592296"/>
        </p:xfrm>
        <a:graphic>
          <a:graphicData uri="http://schemas.openxmlformats.org/drawingml/2006/table">
            <a:tbl>
              <a:tblPr/>
              <a:tblGrid>
                <a:gridCol w="993861">
                  <a:extLst>
                    <a:ext uri="{9D8B030D-6E8A-4147-A177-3AD203B41FA5}">
                      <a16:colId xmlns:a16="http://schemas.microsoft.com/office/drawing/2014/main" val="2924023899"/>
                    </a:ext>
                  </a:extLst>
                </a:gridCol>
                <a:gridCol w="1042740">
                  <a:extLst>
                    <a:ext uri="{9D8B030D-6E8A-4147-A177-3AD203B41FA5}">
                      <a16:colId xmlns:a16="http://schemas.microsoft.com/office/drawing/2014/main" val="3151577214"/>
                    </a:ext>
                  </a:extLst>
                </a:gridCol>
                <a:gridCol w="896104">
                  <a:extLst>
                    <a:ext uri="{9D8B030D-6E8A-4147-A177-3AD203B41FA5}">
                      <a16:colId xmlns:a16="http://schemas.microsoft.com/office/drawing/2014/main" val="3736934493"/>
                    </a:ext>
                  </a:extLst>
                </a:gridCol>
                <a:gridCol w="700591">
                  <a:extLst>
                    <a:ext uri="{9D8B030D-6E8A-4147-A177-3AD203B41FA5}">
                      <a16:colId xmlns:a16="http://schemas.microsoft.com/office/drawing/2014/main" val="2405943399"/>
                    </a:ext>
                  </a:extLst>
                </a:gridCol>
                <a:gridCol w="993861">
                  <a:extLst>
                    <a:ext uri="{9D8B030D-6E8A-4147-A177-3AD203B41FA5}">
                      <a16:colId xmlns:a16="http://schemas.microsoft.com/office/drawing/2014/main" val="3049482315"/>
                    </a:ext>
                  </a:extLst>
                </a:gridCol>
                <a:gridCol w="782054">
                  <a:extLst>
                    <a:ext uri="{9D8B030D-6E8A-4147-A177-3AD203B41FA5}">
                      <a16:colId xmlns:a16="http://schemas.microsoft.com/office/drawing/2014/main" val="761839200"/>
                    </a:ext>
                  </a:extLst>
                </a:gridCol>
              </a:tblGrid>
              <a:tr h="320524">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dirty="0">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29614873"/>
                  </a:ext>
                </a:extLst>
              </a:tr>
              <a:tr h="211962">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369805"/>
                  </a:ext>
                </a:extLst>
              </a:tr>
              <a:tr h="211962">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767123"/>
                  </a:ext>
                </a:extLst>
              </a:tr>
              <a:tr h="211962">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090804"/>
                  </a:ext>
                </a:extLst>
              </a:tr>
              <a:tr h="211962">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1251699"/>
                  </a:ext>
                </a:extLst>
              </a:tr>
              <a:tr h="211962">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474973"/>
                  </a:ext>
                </a:extLst>
              </a:tr>
              <a:tr h="211962">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2319849"/>
                  </a:ext>
                </a:extLst>
              </a:tr>
            </a:tbl>
          </a:graphicData>
        </a:graphic>
      </p:graphicFrame>
    </p:spTree>
    <p:extLst>
      <p:ext uri="{BB962C8B-B14F-4D97-AF65-F5344CB8AC3E}">
        <p14:creationId xmlns:p14="http://schemas.microsoft.com/office/powerpoint/2010/main" val="3076840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16-05-2021</a:t>
            </a:fld>
            <a:endParaRPr lang="en-IN" dirty="0"/>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a:xfrm>
            <a:off x="6457950" y="4747690"/>
            <a:ext cx="2057400" cy="273844"/>
          </a:xfrm>
        </p:spPr>
        <p:txBody>
          <a:bodyPr/>
          <a:lstStyle/>
          <a:p>
            <a:fld id="{273EEA2F-D825-49D3-9C25-497F06EFD3F7}" type="slidenum">
              <a:rPr lang="en-IN" smtClean="0"/>
              <a:t>17</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graphicFrame>
        <p:nvGraphicFramePr>
          <p:cNvPr id="6" name="Table 5">
            <a:extLst>
              <a:ext uri="{FF2B5EF4-FFF2-40B4-BE49-F238E27FC236}">
                <a16:creationId xmlns:a16="http://schemas.microsoft.com/office/drawing/2014/main" id="{20F55FB9-755B-426A-9B78-E075DF777D42}"/>
              </a:ext>
            </a:extLst>
          </p:cNvPr>
          <p:cNvGraphicFramePr>
            <a:graphicFrameLocks noGrp="1"/>
          </p:cNvGraphicFramePr>
          <p:nvPr/>
        </p:nvGraphicFramePr>
        <p:xfrm>
          <a:off x="1713042" y="1481755"/>
          <a:ext cx="5409211" cy="1592296"/>
        </p:xfrm>
        <a:graphic>
          <a:graphicData uri="http://schemas.openxmlformats.org/drawingml/2006/table">
            <a:tbl>
              <a:tblPr/>
              <a:tblGrid>
                <a:gridCol w="993861">
                  <a:extLst>
                    <a:ext uri="{9D8B030D-6E8A-4147-A177-3AD203B41FA5}">
                      <a16:colId xmlns:a16="http://schemas.microsoft.com/office/drawing/2014/main" val="2924023899"/>
                    </a:ext>
                  </a:extLst>
                </a:gridCol>
                <a:gridCol w="1042740">
                  <a:extLst>
                    <a:ext uri="{9D8B030D-6E8A-4147-A177-3AD203B41FA5}">
                      <a16:colId xmlns:a16="http://schemas.microsoft.com/office/drawing/2014/main" val="3151577214"/>
                    </a:ext>
                  </a:extLst>
                </a:gridCol>
                <a:gridCol w="896104">
                  <a:extLst>
                    <a:ext uri="{9D8B030D-6E8A-4147-A177-3AD203B41FA5}">
                      <a16:colId xmlns:a16="http://schemas.microsoft.com/office/drawing/2014/main" val="3736934493"/>
                    </a:ext>
                  </a:extLst>
                </a:gridCol>
                <a:gridCol w="700591">
                  <a:extLst>
                    <a:ext uri="{9D8B030D-6E8A-4147-A177-3AD203B41FA5}">
                      <a16:colId xmlns:a16="http://schemas.microsoft.com/office/drawing/2014/main" val="2405943399"/>
                    </a:ext>
                  </a:extLst>
                </a:gridCol>
                <a:gridCol w="993861">
                  <a:extLst>
                    <a:ext uri="{9D8B030D-6E8A-4147-A177-3AD203B41FA5}">
                      <a16:colId xmlns:a16="http://schemas.microsoft.com/office/drawing/2014/main" val="3049482315"/>
                    </a:ext>
                  </a:extLst>
                </a:gridCol>
                <a:gridCol w="782054">
                  <a:extLst>
                    <a:ext uri="{9D8B030D-6E8A-4147-A177-3AD203B41FA5}">
                      <a16:colId xmlns:a16="http://schemas.microsoft.com/office/drawing/2014/main" val="761839200"/>
                    </a:ext>
                  </a:extLst>
                </a:gridCol>
              </a:tblGrid>
              <a:tr h="320524">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dirty="0">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29614873"/>
                  </a:ext>
                </a:extLst>
              </a:tr>
              <a:tr h="211962">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369805"/>
                  </a:ext>
                </a:extLst>
              </a:tr>
              <a:tr h="211962">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767123"/>
                  </a:ext>
                </a:extLst>
              </a:tr>
              <a:tr h="211962">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090804"/>
                  </a:ext>
                </a:extLst>
              </a:tr>
              <a:tr h="211962">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1251699"/>
                  </a:ext>
                </a:extLst>
              </a:tr>
              <a:tr h="211962">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474973"/>
                  </a:ext>
                </a:extLst>
              </a:tr>
              <a:tr h="211962">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2319849"/>
                  </a:ext>
                </a:extLst>
              </a:tr>
            </a:tbl>
          </a:graphicData>
        </a:graphic>
      </p:graphicFrame>
      <p:sp>
        <p:nvSpPr>
          <p:cNvPr id="4" name="TextBox 3">
            <a:extLst>
              <a:ext uri="{FF2B5EF4-FFF2-40B4-BE49-F238E27FC236}">
                <a16:creationId xmlns:a16="http://schemas.microsoft.com/office/drawing/2014/main" id="{4B4F593B-8DFD-4B71-9544-236561416A11}"/>
              </a:ext>
            </a:extLst>
          </p:cNvPr>
          <p:cNvSpPr txBox="1"/>
          <p:nvPr/>
        </p:nvSpPr>
        <p:spPr>
          <a:xfrm>
            <a:off x="3674378" y="3354913"/>
            <a:ext cx="1795244" cy="276999"/>
          </a:xfrm>
          <a:prstGeom prst="rect">
            <a:avLst/>
          </a:prstGeom>
          <a:noFill/>
        </p:spPr>
        <p:txBody>
          <a:bodyPr wrap="square" rtlCol="0">
            <a:spAutoFit/>
          </a:bodyPr>
          <a:lstStyle/>
          <a:p>
            <a:pPr algn="ctr"/>
            <a:r>
              <a:rPr lang="en-US" sz="1200" b="1" dirty="0"/>
              <a:t>Sq footage&gt; 500</a:t>
            </a:r>
            <a:endParaRPr lang="en-IN" sz="1200" b="1" dirty="0"/>
          </a:p>
        </p:txBody>
      </p:sp>
      <p:sp>
        <p:nvSpPr>
          <p:cNvPr id="9" name="TextBox 8">
            <a:extLst>
              <a:ext uri="{FF2B5EF4-FFF2-40B4-BE49-F238E27FC236}">
                <a16:creationId xmlns:a16="http://schemas.microsoft.com/office/drawing/2014/main" id="{6B91E37D-9DA5-46E2-8FF4-C66882EEDA53}"/>
              </a:ext>
            </a:extLst>
          </p:cNvPr>
          <p:cNvSpPr txBox="1"/>
          <p:nvPr/>
        </p:nvSpPr>
        <p:spPr>
          <a:xfrm>
            <a:off x="4747235" y="4003380"/>
            <a:ext cx="1795244" cy="276999"/>
          </a:xfrm>
          <a:prstGeom prst="rect">
            <a:avLst/>
          </a:prstGeom>
          <a:noFill/>
        </p:spPr>
        <p:txBody>
          <a:bodyPr wrap="square" rtlCol="0">
            <a:spAutoFit/>
          </a:bodyPr>
          <a:lstStyle/>
          <a:p>
            <a:pPr algn="ctr"/>
            <a:r>
              <a:rPr lang="en-US" sz="1200" b="1" dirty="0"/>
              <a:t>Room &gt; 1</a:t>
            </a:r>
            <a:endParaRPr lang="en-IN" sz="1200" b="1" dirty="0"/>
          </a:p>
        </p:txBody>
      </p:sp>
      <p:sp>
        <p:nvSpPr>
          <p:cNvPr id="13" name="TextBox 12">
            <a:extLst>
              <a:ext uri="{FF2B5EF4-FFF2-40B4-BE49-F238E27FC236}">
                <a16:creationId xmlns:a16="http://schemas.microsoft.com/office/drawing/2014/main" id="{DC313EAF-88AC-4C13-9DC2-EA98D65AB50E}"/>
              </a:ext>
            </a:extLst>
          </p:cNvPr>
          <p:cNvSpPr txBox="1"/>
          <p:nvPr/>
        </p:nvSpPr>
        <p:spPr>
          <a:xfrm>
            <a:off x="4789185" y="4470690"/>
            <a:ext cx="724594" cy="276999"/>
          </a:xfrm>
          <a:prstGeom prst="rect">
            <a:avLst/>
          </a:prstGeom>
          <a:noFill/>
        </p:spPr>
        <p:txBody>
          <a:bodyPr wrap="square" rtlCol="0">
            <a:spAutoFit/>
          </a:bodyPr>
          <a:lstStyle/>
          <a:p>
            <a:pPr algn="ctr"/>
            <a:r>
              <a:rPr lang="en-US" sz="1200" b="1" dirty="0"/>
              <a:t>-12.7K</a:t>
            </a:r>
            <a:endParaRPr lang="en-IN" sz="1200" b="1" dirty="0"/>
          </a:p>
        </p:txBody>
      </p:sp>
      <p:sp>
        <p:nvSpPr>
          <p:cNvPr id="14" name="TextBox 13">
            <a:extLst>
              <a:ext uri="{FF2B5EF4-FFF2-40B4-BE49-F238E27FC236}">
                <a16:creationId xmlns:a16="http://schemas.microsoft.com/office/drawing/2014/main" id="{B394279C-FB09-4DB3-988C-288AE2A69A3D}"/>
              </a:ext>
            </a:extLst>
          </p:cNvPr>
          <p:cNvSpPr txBox="1"/>
          <p:nvPr/>
        </p:nvSpPr>
        <p:spPr>
          <a:xfrm>
            <a:off x="5733857" y="4470691"/>
            <a:ext cx="1067763" cy="276999"/>
          </a:xfrm>
          <a:prstGeom prst="rect">
            <a:avLst/>
          </a:prstGeom>
          <a:noFill/>
        </p:spPr>
        <p:txBody>
          <a:bodyPr wrap="square" rtlCol="0">
            <a:spAutoFit/>
          </a:bodyPr>
          <a:lstStyle/>
          <a:p>
            <a:pPr algn="ctr"/>
            <a:r>
              <a:rPr lang="en-US" sz="1200" b="1" dirty="0"/>
              <a:t>-17.7K,-15.7K</a:t>
            </a:r>
            <a:endParaRPr lang="en-IN" sz="1200" b="1" dirty="0"/>
          </a:p>
        </p:txBody>
      </p:sp>
      <p:cxnSp>
        <p:nvCxnSpPr>
          <p:cNvPr id="16" name="Straight Arrow Connector 15">
            <a:extLst>
              <a:ext uri="{FF2B5EF4-FFF2-40B4-BE49-F238E27FC236}">
                <a16:creationId xmlns:a16="http://schemas.microsoft.com/office/drawing/2014/main" id="{9F4B3265-0817-404D-BAB8-DA1E78121CD3}"/>
              </a:ext>
            </a:extLst>
          </p:cNvPr>
          <p:cNvCxnSpPr>
            <a:cxnSpLocks/>
            <a:stCxn id="4" idx="2"/>
            <a:endCxn id="9" idx="0"/>
          </p:cNvCxnSpPr>
          <p:nvPr/>
        </p:nvCxnSpPr>
        <p:spPr>
          <a:xfrm>
            <a:off x="4572000" y="3631912"/>
            <a:ext cx="1072857" cy="371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0F07BD6-E173-4F88-A06E-40FE7A17D9D1}"/>
              </a:ext>
            </a:extLst>
          </p:cNvPr>
          <p:cNvSpPr txBox="1"/>
          <p:nvPr/>
        </p:nvSpPr>
        <p:spPr>
          <a:xfrm>
            <a:off x="2598357" y="3998672"/>
            <a:ext cx="1795244" cy="276999"/>
          </a:xfrm>
          <a:prstGeom prst="rect">
            <a:avLst/>
          </a:prstGeom>
          <a:noFill/>
        </p:spPr>
        <p:txBody>
          <a:bodyPr wrap="square" rtlCol="0">
            <a:spAutoFit/>
          </a:bodyPr>
          <a:lstStyle/>
          <a:p>
            <a:pPr algn="ctr"/>
            <a:r>
              <a:rPr lang="en-US" sz="1200" b="1" dirty="0"/>
              <a:t>Furnished Y/N</a:t>
            </a:r>
            <a:endParaRPr lang="en-IN" sz="1200" b="1" dirty="0"/>
          </a:p>
        </p:txBody>
      </p:sp>
      <p:sp>
        <p:nvSpPr>
          <p:cNvPr id="11" name="TextBox 10">
            <a:extLst>
              <a:ext uri="{FF2B5EF4-FFF2-40B4-BE49-F238E27FC236}">
                <a16:creationId xmlns:a16="http://schemas.microsoft.com/office/drawing/2014/main" id="{FF9F3156-35B1-4F3B-BE7E-BDBAA0F64E25}"/>
              </a:ext>
            </a:extLst>
          </p:cNvPr>
          <p:cNvSpPr txBox="1"/>
          <p:nvPr/>
        </p:nvSpPr>
        <p:spPr>
          <a:xfrm>
            <a:off x="2713694" y="4531796"/>
            <a:ext cx="724595" cy="276999"/>
          </a:xfrm>
          <a:prstGeom prst="rect">
            <a:avLst/>
          </a:prstGeom>
          <a:noFill/>
        </p:spPr>
        <p:txBody>
          <a:bodyPr wrap="square" rtlCol="0">
            <a:spAutoFit/>
          </a:bodyPr>
          <a:lstStyle/>
          <a:p>
            <a:pPr algn="ctr"/>
            <a:r>
              <a:rPr lang="en-US" sz="1200" b="1" dirty="0"/>
              <a:t>27.3K</a:t>
            </a:r>
            <a:endParaRPr lang="en-IN" sz="1200" b="1" dirty="0"/>
          </a:p>
        </p:txBody>
      </p:sp>
      <p:sp>
        <p:nvSpPr>
          <p:cNvPr id="12" name="TextBox 11">
            <a:extLst>
              <a:ext uri="{FF2B5EF4-FFF2-40B4-BE49-F238E27FC236}">
                <a16:creationId xmlns:a16="http://schemas.microsoft.com/office/drawing/2014/main" id="{DB60AF32-449B-492D-AC01-D6ACBE6A023F}"/>
              </a:ext>
            </a:extLst>
          </p:cNvPr>
          <p:cNvSpPr txBox="1"/>
          <p:nvPr/>
        </p:nvSpPr>
        <p:spPr>
          <a:xfrm>
            <a:off x="3438424" y="4534328"/>
            <a:ext cx="1070649" cy="276999"/>
          </a:xfrm>
          <a:prstGeom prst="rect">
            <a:avLst/>
          </a:prstGeom>
          <a:noFill/>
        </p:spPr>
        <p:txBody>
          <a:bodyPr wrap="square" rtlCol="0">
            <a:spAutoFit/>
          </a:bodyPr>
          <a:lstStyle/>
          <a:p>
            <a:pPr algn="ctr"/>
            <a:r>
              <a:rPr lang="en-US" sz="1200" b="1" dirty="0"/>
              <a:t>7.3K, 11.3K</a:t>
            </a:r>
            <a:endParaRPr lang="en-IN" sz="1200" b="1" dirty="0"/>
          </a:p>
        </p:txBody>
      </p:sp>
      <p:cxnSp>
        <p:nvCxnSpPr>
          <p:cNvPr id="15" name="Straight Arrow Connector 14">
            <a:extLst>
              <a:ext uri="{FF2B5EF4-FFF2-40B4-BE49-F238E27FC236}">
                <a16:creationId xmlns:a16="http://schemas.microsoft.com/office/drawing/2014/main" id="{C2D0C792-A6F9-4A54-8653-45661682FFC6}"/>
              </a:ext>
            </a:extLst>
          </p:cNvPr>
          <p:cNvCxnSpPr>
            <a:cxnSpLocks/>
            <a:stCxn id="4" idx="2"/>
            <a:endCxn id="8" idx="0"/>
          </p:cNvCxnSpPr>
          <p:nvPr/>
        </p:nvCxnSpPr>
        <p:spPr>
          <a:xfrm flipH="1">
            <a:off x="3495979" y="3631912"/>
            <a:ext cx="1076021" cy="366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4EB5377-99E9-4B71-9CFA-10E15783304C}"/>
              </a:ext>
            </a:extLst>
          </p:cNvPr>
          <p:cNvCxnSpPr>
            <a:cxnSpLocks/>
            <a:stCxn id="8" idx="2"/>
            <a:endCxn id="11" idx="0"/>
          </p:cNvCxnSpPr>
          <p:nvPr/>
        </p:nvCxnSpPr>
        <p:spPr>
          <a:xfrm flipH="1">
            <a:off x="3075992" y="4275671"/>
            <a:ext cx="419987" cy="256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9F9114D-01D0-49E4-A4A2-1823E3D1AC6E}"/>
              </a:ext>
            </a:extLst>
          </p:cNvPr>
          <p:cNvCxnSpPr>
            <a:cxnSpLocks/>
            <a:stCxn id="8" idx="2"/>
            <a:endCxn id="12" idx="0"/>
          </p:cNvCxnSpPr>
          <p:nvPr/>
        </p:nvCxnSpPr>
        <p:spPr>
          <a:xfrm>
            <a:off x="3495979" y="4275671"/>
            <a:ext cx="477770" cy="258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CE098ED-EC50-4A93-AA99-2F08B086A2A4}"/>
              </a:ext>
            </a:extLst>
          </p:cNvPr>
          <p:cNvCxnSpPr>
            <a:cxnSpLocks/>
            <a:stCxn id="9" idx="2"/>
            <a:endCxn id="13" idx="0"/>
          </p:cNvCxnSpPr>
          <p:nvPr/>
        </p:nvCxnSpPr>
        <p:spPr>
          <a:xfrm flipH="1">
            <a:off x="5151482" y="4280379"/>
            <a:ext cx="493375" cy="190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0148027-DCC1-476E-86D6-98D7FBC3E819}"/>
              </a:ext>
            </a:extLst>
          </p:cNvPr>
          <p:cNvCxnSpPr>
            <a:cxnSpLocks/>
            <a:stCxn id="9" idx="2"/>
            <a:endCxn id="14" idx="0"/>
          </p:cNvCxnSpPr>
          <p:nvPr/>
        </p:nvCxnSpPr>
        <p:spPr>
          <a:xfrm>
            <a:off x="5644857" y="4280379"/>
            <a:ext cx="622882" cy="190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453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16-05-2021</a:t>
            </a:fld>
            <a:endParaRPr lang="en-IN" dirty="0"/>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a:xfrm>
            <a:off x="6457950" y="4747690"/>
            <a:ext cx="2057400" cy="273844"/>
          </a:xfrm>
        </p:spPr>
        <p:txBody>
          <a:bodyPr/>
          <a:lstStyle/>
          <a:p>
            <a:fld id="{273EEA2F-D825-49D3-9C25-497F06EFD3F7}" type="slidenum">
              <a:rPr lang="en-IN" smtClean="0"/>
              <a:t>18</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graphicFrame>
        <p:nvGraphicFramePr>
          <p:cNvPr id="6" name="Table 5">
            <a:extLst>
              <a:ext uri="{FF2B5EF4-FFF2-40B4-BE49-F238E27FC236}">
                <a16:creationId xmlns:a16="http://schemas.microsoft.com/office/drawing/2014/main" id="{20F55FB9-755B-426A-9B78-E075DF777D42}"/>
              </a:ext>
            </a:extLst>
          </p:cNvPr>
          <p:cNvGraphicFramePr>
            <a:graphicFrameLocks noGrp="1"/>
          </p:cNvGraphicFramePr>
          <p:nvPr/>
        </p:nvGraphicFramePr>
        <p:xfrm>
          <a:off x="1713042" y="1481755"/>
          <a:ext cx="5409211" cy="1592296"/>
        </p:xfrm>
        <a:graphic>
          <a:graphicData uri="http://schemas.openxmlformats.org/drawingml/2006/table">
            <a:tbl>
              <a:tblPr/>
              <a:tblGrid>
                <a:gridCol w="993861">
                  <a:extLst>
                    <a:ext uri="{9D8B030D-6E8A-4147-A177-3AD203B41FA5}">
                      <a16:colId xmlns:a16="http://schemas.microsoft.com/office/drawing/2014/main" val="2924023899"/>
                    </a:ext>
                  </a:extLst>
                </a:gridCol>
                <a:gridCol w="1042740">
                  <a:extLst>
                    <a:ext uri="{9D8B030D-6E8A-4147-A177-3AD203B41FA5}">
                      <a16:colId xmlns:a16="http://schemas.microsoft.com/office/drawing/2014/main" val="3151577214"/>
                    </a:ext>
                  </a:extLst>
                </a:gridCol>
                <a:gridCol w="896104">
                  <a:extLst>
                    <a:ext uri="{9D8B030D-6E8A-4147-A177-3AD203B41FA5}">
                      <a16:colId xmlns:a16="http://schemas.microsoft.com/office/drawing/2014/main" val="3736934493"/>
                    </a:ext>
                  </a:extLst>
                </a:gridCol>
                <a:gridCol w="700591">
                  <a:extLst>
                    <a:ext uri="{9D8B030D-6E8A-4147-A177-3AD203B41FA5}">
                      <a16:colId xmlns:a16="http://schemas.microsoft.com/office/drawing/2014/main" val="2405943399"/>
                    </a:ext>
                  </a:extLst>
                </a:gridCol>
                <a:gridCol w="993861">
                  <a:extLst>
                    <a:ext uri="{9D8B030D-6E8A-4147-A177-3AD203B41FA5}">
                      <a16:colId xmlns:a16="http://schemas.microsoft.com/office/drawing/2014/main" val="3049482315"/>
                    </a:ext>
                  </a:extLst>
                </a:gridCol>
                <a:gridCol w="782054">
                  <a:extLst>
                    <a:ext uri="{9D8B030D-6E8A-4147-A177-3AD203B41FA5}">
                      <a16:colId xmlns:a16="http://schemas.microsoft.com/office/drawing/2014/main" val="761839200"/>
                    </a:ext>
                  </a:extLst>
                </a:gridCol>
              </a:tblGrid>
              <a:tr h="320524">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dirty="0">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29614873"/>
                  </a:ext>
                </a:extLst>
              </a:tr>
              <a:tr h="211962">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369805"/>
                  </a:ext>
                </a:extLst>
              </a:tr>
              <a:tr h="211962">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767123"/>
                  </a:ext>
                </a:extLst>
              </a:tr>
              <a:tr h="211962">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090804"/>
                  </a:ext>
                </a:extLst>
              </a:tr>
              <a:tr h="211962">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1251699"/>
                  </a:ext>
                </a:extLst>
              </a:tr>
              <a:tr h="211962">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474973"/>
                  </a:ext>
                </a:extLst>
              </a:tr>
              <a:tr h="211962">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2319849"/>
                  </a:ext>
                </a:extLst>
              </a:tr>
            </a:tbl>
          </a:graphicData>
        </a:graphic>
      </p:graphicFrame>
      <p:sp>
        <p:nvSpPr>
          <p:cNvPr id="4" name="TextBox 3">
            <a:extLst>
              <a:ext uri="{FF2B5EF4-FFF2-40B4-BE49-F238E27FC236}">
                <a16:creationId xmlns:a16="http://schemas.microsoft.com/office/drawing/2014/main" id="{4B4F593B-8DFD-4B71-9544-236561416A11}"/>
              </a:ext>
            </a:extLst>
          </p:cNvPr>
          <p:cNvSpPr txBox="1"/>
          <p:nvPr/>
        </p:nvSpPr>
        <p:spPr>
          <a:xfrm>
            <a:off x="3674378" y="3354913"/>
            <a:ext cx="1795244" cy="276999"/>
          </a:xfrm>
          <a:prstGeom prst="rect">
            <a:avLst/>
          </a:prstGeom>
          <a:noFill/>
        </p:spPr>
        <p:txBody>
          <a:bodyPr wrap="square" rtlCol="0">
            <a:spAutoFit/>
          </a:bodyPr>
          <a:lstStyle/>
          <a:p>
            <a:pPr algn="ctr"/>
            <a:r>
              <a:rPr lang="en-US" sz="1200" b="1" dirty="0"/>
              <a:t>Sq footage&gt; 500</a:t>
            </a:r>
            <a:endParaRPr lang="en-IN" sz="1200" b="1" dirty="0"/>
          </a:p>
        </p:txBody>
      </p:sp>
      <p:sp>
        <p:nvSpPr>
          <p:cNvPr id="9" name="TextBox 8">
            <a:extLst>
              <a:ext uri="{FF2B5EF4-FFF2-40B4-BE49-F238E27FC236}">
                <a16:creationId xmlns:a16="http://schemas.microsoft.com/office/drawing/2014/main" id="{6B91E37D-9DA5-46E2-8FF4-C66882EEDA53}"/>
              </a:ext>
            </a:extLst>
          </p:cNvPr>
          <p:cNvSpPr txBox="1"/>
          <p:nvPr/>
        </p:nvSpPr>
        <p:spPr>
          <a:xfrm>
            <a:off x="4747235" y="4003380"/>
            <a:ext cx="1795244" cy="276999"/>
          </a:xfrm>
          <a:prstGeom prst="rect">
            <a:avLst/>
          </a:prstGeom>
          <a:noFill/>
        </p:spPr>
        <p:txBody>
          <a:bodyPr wrap="square" rtlCol="0">
            <a:spAutoFit/>
          </a:bodyPr>
          <a:lstStyle/>
          <a:p>
            <a:pPr algn="ctr"/>
            <a:r>
              <a:rPr lang="en-US" sz="1200" b="1" dirty="0"/>
              <a:t>Room &gt; 1</a:t>
            </a:r>
            <a:endParaRPr lang="en-IN" sz="1200" b="1" dirty="0"/>
          </a:p>
        </p:txBody>
      </p:sp>
      <p:sp>
        <p:nvSpPr>
          <p:cNvPr id="13" name="TextBox 12">
            <a:extLst>
              <a:ext uri="{FF2B5EF4-FFF2-40B4-BE49-F238E27FC236}">
                <a16:creationId xmlns:a16="http://schemas.microsoft.com/office/drawing/2014/main" id="{DC313EAF-88AC-4C13-9DC2-EA98D65AB50E}"/>
              </a:ext>
            </a:extLst>
          </p:cNvPr>
          <p:cNvSpPr txBox="1"/>
          <p:nvPr/>
        </p:nvSpPr>
        <p:spPr>
          <a:xfrm>
            <a:off x="4789185" y="4470690"/>
            <a:ext cx="724594" cy="276999"/>
          </a:xfrm>
          <a:prstGeom prst="rect">
            <a:avLst/>
          </a:prstGeom>
          <a:noFill/>
        </p:spPr>
        <p:txBody>
          <a:bodyPr wrap="square" rtlCol="0">
            <a:spAutoFit/>
          </a:bodyPr>
          <a:lstStyle/>
          <a:p>
            <a:pPr algn="ctr"/>
            <a:r>
              <a:rPr lang="en-US" sz="1200" b="1" dirty="0"/>
              <a:t>-12.7K</a:t>
            </a:r>
            <a:endParaRPr lang="en-IN" sz="1200" b="1" dirty="0"/>
          </a:p>
        </p:txBody>
      </p:sp>
      <p:sp>
        <p:nvSpPr>
          <p:cNvPr id="14" name="TextBox 13">
            <a:extLst>
              <a:ext uri="{FF2B5EF4-FFF2-40B4-BE49-F238E27FC236}">
                <a16:creationId xmlns:a16="http://schemas.microsoft.com/office/drawing/2014/main" id="{B394279C-FB09-4DB3-988C-288AE2A69A3D}"/>
              </a:ext>
            </a:extLst>
          </p:cNvPr>
          <p:cNvSpPr txBox="1"/>
          <p:nvPr/>
        </p:nvSpPr>
        <p:spPr>
          <a:xfrm>
            <a:off x="5733857" y="4470691"/>
            <a:ext cx="1067763" cy="276999"/>
          </a:xfrm>
          <a:prstGeom prst="rect">
            <a:avLst/>
          </a:prstGeom>
          <a:noFill/>
        </p:spPr>
        <p:txBody>
          <a:bodyPr wrap="square" rtlCol="0">
            <a:spAutoFit/>
          </a:bodyPr>
          <a:lstStyle/>
          <a:p>
            <a:pPr algn="ctr"/>
            <a:r>
              <a:rPr lang="en-US" sz="1200" b="1" dirty="0"/>
              <a:t>-17.7K,-15.7K</a:t>
            </a:r>
            <a:endParaRPr lang="en-IN" sz="1200" b="1" dirty="0"/>
          </a:p>
        </p:txBody>
      </p:sp>
      <p:cxnSp>
        <p:nvCxnSpPr>
          <p:cNvPr id="16" name="Straight Arrow Connector 15">
            <a:extLst>
              <a:ext uri="{FF2B5EF4-FFF2-40B4-BE49-F238E27FC236}">
                <a16:creationId xmlns:a16="http://schemas.microsoft.com/office/drawing/2014/main" id="{9F4B3265-0817-404D-BAB8-DA1E78121CD3}"/>
              </a:ext>
            </a:extLst>
          </p:cNvPr>
          <p:cNvCxnSpPr>
            <a:cxnSpLocks/>
            <a:stCxn id="4" idx="2"/>
            <a:endCxn id="9" idx="0"/>
          </p:cNvCxnSpPr>
          <p:nvPr/>
        </p:nvCxnSpPr>
        <p:spPr>
          <a:xfrm>
            <a:off x="4572000" y="3631912"/>
            <a:ext cx="1072857" cy="371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0F07BD6-E173-4F88-A06E-40FE7A17D9D1}"/>
              </a:ext>
            </a:extLst>
          </p:cNvPr>
          <p:cNvSpPr txBox="1"/>
          <p:nvPr/>
        </p:nvSpPr>
        <p:spPr>
          <a:xfrm>
            <a:off x="2598357" y="3998672"/>
            <a:ext cx="1795244" cy="276999"/>
          </a:xfrm>
          <a:prstGeom prst="rect">
            <a:avLst/>
          </a:prstGeom>
          <a:noFill/>
        </p:spPr>
        <p:txBody>
          <a:bodyPr wrap="square" rtlCol="0">
            <a:spAutoFit/>
          </a:bodyPr>
          <a:lstStyle/>
          <a:p>
            <a:pPr algn="ctr"/>
            <a:r>
              <a:rPr lang="en-US" sz="1200" b="1" dirty="0"/>
              <a:t>Furnished Y/N</a:t>
            </a:r>
            <a:endParaRPr lang="en-IN" sz="1200" b="1" dirty="0"/>
          </a:p>
        </p:txBody>
      </p:sp>
      <p:sp>
        <p:nvSpPr>
          <p:cNvPr id="11" name="TextBox 10">
            <a:extLst>
              <a:ext uri="{FF2B5EF4-FFF2-40B4-BE49-F238E27FC236}">
                <a16:creationId xmlns:a16="http://schemas.microsoft.com/office/drawing/2014/main" id="{FF9F3156-35B1-4F3B-BE7E-BDBAA0F64E25}"/>
              </a:ext>
            </a:extLst>
          </p:cNvPr>
          <p:cNvSpPr txBox="1"/>
          <p:nvPr/>
        </p:nvSpPr>
        <p:spPr>
          <a:xfrm>
            <a:off x="2713694" y="4531796"/>
            <a:ext cx="724595" cy="276999"/>
          </a:xfrm>
          <a:prstGeom prst="rect">
            <a:avLst/>
          </a:prstGeom>
          <a:noFill/>
        </p:spPr>
        <p:txBody>
          <a:bodyPr wrap="square" rtlCol="0">
            <a:spAutoFit/>
          </a:bodyPr>
          <a:lstStyle/>
          <a:p>
            <a:pPr algn="ctr"/>
            <a:r>
              <a:rPr lang="en-US" sz="1200" b="1" dirty="0"/>
              <a:t>27.3K</a:t>
            </a:r>
            <a:endParaRPr lang="en-IN" sz="1200" b="1" dirty="0"/>
          </a:p>
        </p:txBody>
      </p:sp>
      <p:sp>
        <p:nvSpPr>
          <p:cNvPr id="12" name="TextBox 11">
            <a:extLst>
              <a:ext uri="{FF2B5EF4-FFF2-40B4-BE49-F238E27FC236}">
                <a16:creationId xmlns:a16="http://schemas.microsoft.com/office/drawing/2014/main" id="{DB60AF32-449B-492D-AC01-D6ACBE6A023F}"/>
              </a:ext>
            </a:extLst>
          </p:cNvPr>
          <p:cNvSpPr txBox="1"/>
          <p:nvPr/>
        </p:nvSpPr>
        <p:spPr>
          <a:xfrm>
            <a:off x="3438424" y="4534328"/>
            <a:ext cx="1070649" cy="276999"/>
          </a:xfrm>
          <a:prstGeom prst="rect">
            <a:avLst/>
          </a:prstGeom>
          <a:noFill/>
        </p:spPr>
        <p:txBody>
          <a:bodyPr wrap="square" rtlCol="0">
            <a:spAutoFit/>
          </a:bodyPr>
          <a:lstStyle/>
          <a:p>
            <a:pPr algn="ctr"/>
            <a:r>
              <a:rPr lang="en-US" sz="1200" b="1" dirty="0"/>
              <a:t>9.3K</a:t>
            </a:r>
            <a:endParaRPr lang="en-IN" sz="1200" b="1" dirty="0"/>
          </a:p>
        </p:txBody>
      </p:sp>
      <p:cxnSp>
        <p:nvCxnSpPr>
          <p:cNvPr id="15" name="Straight Arrow Connector 14">
            <a:extLst>
              <a:ext uri="{FF2B5EF4-FFF2-40B4-BE49-F238E27FC236}">
                <a16:creationId xmlns:a16="http://schemas.microsoft.com/office/drawing/2014/main" id="{C2D0C792-A6F9-4A54-8653-45661682FFC6}"/>
              </a:ext>
            </a:extLst>
          </p:cNvPr>
          <p:cNvCxnSpPr>
            <a:cxnSpLocks/>
            <a:stCxn id="4" idx="2"/>
            <a:endCxn id="8" idx="0"/>
          </p:cNvCxnSpPr>
          <p:nvPr/>
        </p:nvCxnSpPr>
        <p:spPr>
          <a:xfrm flipH="1">
            <a:off x="3495979" y="3631912"/>
            <a:ext cx="1076021" cy="366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4EB5377-99E9-4B71-9CFA-10E15783304C}"/>
              </a:ext>
            </a:extLst>
          </p:cNvPr>
          <p:cNvCxnSpPr>
            <a:cxnSpLocks/>
            <a:stCxn id="8" idx="2"/>
            <a:endCxn id="11" idx="0"/>
          </p:cNvCxnSpPr>
          <p:nvPr/>
        </p:nvCxnSpPr>
        <p:spPr>
          <a:xfrm flipH="1">
            <a:off x="3075992" y="4275671"/>
            <a:ext cx="419987" cy="256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9F9114D-01D0-49E4-A4A2-1823E3D1AC6E}"/>
              </a:ext>
            </a:extLst>
          </p:cNvPr>
          <p:cNvCxnSpPr>
            <a:cxnSpLocks/>
            <a:stCxn id="8" idx="2"/>
            <a:endCxn id="12" idx="0"/>
          </p:cNvCxnSpPr>
          <p:nvPr/>
        </p:nvCxnSpPr>
        <p:spPr>
          <a:xfrm>
            <a:off x="3495979" y="4275671"/>
            <a:ext cx="477770" cy="258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CE098ED-EC50-4A93-AA99-2F08B086A2A4}"/>
              </a:ext>
            </a:extLst>
          </p:cNvPr>
          <p:cNvCxnSpPr>
            <a:cxnSpLocks/>
            <a:stCxn id="9" idx="2"/>
            <a:endCxn id="13" idx="0"/>
          </p:cNvCxnSpPr>
          <p:nvPr/>
        </p:nvCxnSpPr>
        <p:spPr>
          <a:xfrm flipH="1">
            <a:off x="5151482" y="4280379"/>
            <a:ext cx="493375" cy="190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0148027-DCC1-476E-86D6-98D7FBC3E819}"/>
              </a:ext>
            </a:extLst>
          </p:cNvPr>
          <p:cNvCxnSpPr>
            <a:cxnSpLocks/>
            <a:stCxn id="9" idx="2"/>
            <a:endCxn id="14" idx="0"/>
          </p:cNvCxnSpPr>
          <p:nvPr/>
        </p:nvCxnSpPr>
        <p:spPr>
          <a:xfrm>
            <a:off x="5644857" y="4280379"/>
            <a:ext cx="622882" cy="190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6274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19</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0" name="TextBox 9">
            <a:extLst>
              <a:ext uri="{FF2B5EF4-FFF2-40B4-BE49-F238E27FC236}">
                <a16:creationId xmlns:a16="http://schemas.microsoft.com/office/drawing/2014/main" id="{A5219807-5E74-4113-9F01-7CC244E1DCB0}"/>
              </a:ext>
            </a:extLst>
          </p:cNvPr>
          <p:cNvSpPr txBox="1"/>
          <p:nvPr/>
        </p:nvSpPr>
        <p:spPr>
          <a:xfrm>
            <a:off x="769684" y="3641761"/>
            <a:ext cx="7417971" cy="646331"/>
          </a:xfrm>
          <a:prstGeom prst="rect">
            <a:avLst/>
          </a:prstGeom>
          <a:noFill/>
        </p:spPr>
        <p:txBody>
          <a:bodyPr wrap="square" rtlCol="0">
            <a:spAutoFit/>
          </a:bodyPr>
          <a:lstStyle/>
          <a:p>
            <a:pPr algn="ctr"/>
            <a:r>
              <a:rPr lang="en-US" sz="1200" b="1" dirty="0"/>
              <a:t>Step 3 : Construct the model on top of residuals</a:t>
            </a:r>
            <a:endParaRPr lang="en-US" sz="1200" dirty="0"/>
          </a:p>
          <a:p>
            <a:pPr algn="ctr"/>
            <a:r>
              <a:rPr lang="en-US" sz="1200" dirty="0"/>
              <a:t>We will now build a model(decision tree) which is aimed at predicting residuals. In other words, every leaf will contain a prediction as to the value of the residual</a:t>
            </a:r>
          </a:p>
        </p:txBody>
      </p:sp>
      <p:graphicFrame>
        <p:nvGraphicFramePr>
          <p:cNvPr id="7" name="Table 6">
            <a:extLst>
              <a:ext uri="{FF2B5EF4-FFF2-40B4-BE49-F238E27FC236}">
                <a16:creationId xmlns:a16="http://schemas.microsoft.com/office/drawing/2014/main" id="{870F6B31-1BE9-4A22-ADDD-AADF94A95E2F}"/>
              </a:ext>
            </a:extLst>
          </p:cNvPr>
          <p:cNvGraphicFramePr>
            <a:graphicFrameLocks noGrp="1"/>
          </p:cNvGraphicFramePr>
          <p:nvPr>
            <p:extLst>
              <p:ext uri="{D42A27DB-BD31-4B8C-83A1-F6EECF244321}">
                <p14:modId xmlns:p14="http://schemas.microsoft.com/office/powerpoint/2010/main" val="3805531927"/>
              </p:ext>
            </p:extLst>
          </p:nvPr>
        </p:nvGraphicFramePr>
        <p:xfrm>
          <a:off x="1687701" y="1540104"/>
          <a:ext cx="5768597" cy="1369394"/>
        </p:xfrm>
        <a:graphic>
          <a:graphicData uri="http://schemas.openxmlformats.org/drawingml/2006/table">
            <a:tbl>
              <a:tblPr/>
              <a:tblGrid>
                <a:gridCol w="926012">
                  <a:extLst>
                    <a:ext uri="{9D8B030D-6E8A-4147-A177-3AD203B41FA5}">
                      <a16:colId xmlns:a16="http://schemas.microsoft.com/office/drawing/2014/main" val="2622094394"/>
                    </a:ext>
                  </a:extLst>
                </a:gridCol>
                <a:gridCol w="971553">
                  <a:extLst>
                    <a:ext uri="{9D8B030D-6E8A-4147-A177-3AD203B41FA5}">
                      <a16:colId xmlns:a16="http://schemas.microsoft.com/office/drawing/2014/main" val="4136263427"/>
                    </a:ext>
                  </a:extLst>
                </a:gridCol>
                <a:gridCol w="834928">
                  <a:extLst>
                    <a:ext uri="{9D8B030D-6E8A-4147-A177-3AD203B41FA5}">
                      <a16:colId xmlns:a16="http://schemas.microsoft.com/office/drawing/2014/main" val="1238613981"/>
                    </a:ext>
                  </a:extLst>
                </a:gridCol>
                <a:gridCol w="652762">
                  <a:extLst>
                    <a:ext uri="{9D8B030D-6E8A-4147-A177-3AD203B41FA5}">
                      <a16:colId xmlns:a16="http://schemas.microsoft.com/office/drawing/2014/main" val="1571477059"/>
                    </a:ext>
                  </a:extLst>
                </a:gridCol>
                <a:gridCol w="926012">
                  <a:extLst>
                    <a:ext uri="{9D8B030D-6E8A-4147-A177-3AD203B41FA5}">
                      <a16:colId xmlns:a16="http://schemas.microsoft.com/office/drawing/2014/main" val="3302649715"/>
                    </a:ext>
                  </a:extLst>
                </a:gridCol>
                <a:gridCol w="728665">
                  <a:extLst>
                    <a:ext uri="{9D8B030D-6E8A-4147-A177-3AD203B41FA5}">
                      <a16:colId xmlns:a16="http://schemas.microsoft.com/office/drawing/2014/main" val="1050320651"/>
                    </a:ext>
                  </a:extLst>
                </a:gridCol>
                <a:gridCol w="728665">
                  <a:extLst>
                    <a:ext uri="{9D8B030D-6E8A-4147-A177-3AD203B41FA5}">
                      <a16:colId xmlns:a16="http://schemas.microsoft.com/office/drawing/2014/main" val="4113889798"/>
                    </a:ext>
                  </a:extLst>
                </a:gridCol>
              </a:tblGrid>
              <a:tr h="226394">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304985777"/>
                  </a:ext>
                </a:extLst>
              </a:tr>
              <a:tr h="185396">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7679515"/>
                  </a:ext>
                </a:extLst>
              </a:tr>
              <a:tr h="185396">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4180806"/>
                  </a:ext>
                </a:extLst>
              </a:tr>
              <a:tr h="185396">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2291670"/>
                  </a:ext>
                </a:extLst>
              </a:tr>
              <a:tr h="185396">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0340883"/>
                  </a:ext>
                </a:extLst>
              </a:tr>
              <a:tr h="185396">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499459"/>
                  </a:ext>
                </a:extLst>
              </a:tr>
              <a:tr h="185396">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584260"/>
                  </a:ext>
                </a:extLst>
              </a:tr>
            </a:tbl>
          </a:graphicData>
        </a:graphic>
      </p:graphicFrame>
    </p:spTree>
    <p:extLst>
      <p:ext uri="{BB962C8B-B14F-4D97-AF65-F5344CB8AC3E}">
        <p14:creationId xmlns:p14="http://schemas.microsoft.com/office/powerpoint/2010/main" val="20731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16-05-2021</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1063036"/>
            <a:ext cx="3259769"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Course :</a:t>
            </a:r>
            <a:r>
              <a:rPr lang="en-IN" sz="1600" b="0" i="0" u="none" strike="noStrike" cap="none" dirty="0">
                <a:solidFill>
                  <a:schemeClr val="lt1"/>
                </a:solidFill>
                <a:latin typeface="Proxima Nova"/>
                <a:ea typeface="Proxima Nova"/>
                <a:cs typeface="Proxima Nova"/>
                <a:sym typeface="Proxima Nova"/>
              </a:rPr>
              <a:t> Machine Learning</a:t>
            </a:r>
            <a:endParaRPr sz="1600" dirty="0"/>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Lecture </a:t>
            </a:r>
            <a:r>
              <a:rPr lang="en-IN" sz="1600" b="1" dirty="0">
                <a:solidFill>
                  <a:srgbClr val="FFFFFF"/>
                </a:solidFill>
                <a:latin typeface="Proxima Nova"/>
                <a:ea typeface="Proxima Nova"/>
                <a:cs typeface="Proxima Nova"/>
                <a:sym typeface="Proxima Nova"/>
              </a:rPr>
              <a:t>On</a:t>
            </a:r>
            <a:r>
              <a:rPr lang="en-IN" sz="1600" b="1" i="0" u="none" strike="noStrike" cap="none" dirty="0">
                <a:solidFill>
                  <a:srgbClr val="FFFFFF"/>
                </a:solidFill>
                <a:latin typeface="Proxima Nova"/>
                <a:ea typeface="Proxima Nova"/>
                <a:cs typeface="Proxima Nova"/>
                <a:sym typeface="Proxima Nova"/>
              </a:rPr>
              <a:t> :</a:t>
            </a:r>
            <a:r>
              <a:rPr lang="en-IN" sz="1600" b="0" i="0" u="none" strike="noStrike" cap="none" dirty="0">
                <a:solidFill>
                  <a:srgbClr val="FFFFFF"/>
                </a:solidFill>
                <a:latin typeface="Proxima Nova"/>
                <a:ea typeface="Proxima Nova"/>
                <a:cs typeface="Proxima Nova"/>
                <a:sym typeface="Proxima Nova"/>
              </a:rPr>
              <a:t> </a:t>
            </a:r>
            <a:r>
              <a:rPr lang="en-IN" sz="1600" dirty="0">
                <a:solidFill>
                  <a:schemeClr val="lt1"/>
                </a:solidFill>
                <a:latin typeface="Proxima Nova"/>
              </a:rPr>
              <a:t>Boosting - Part 2 </a:t>
            </a:r>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Instructor :</a:t>
            </a:r>
            <a:r>
              <a:rPr lang="en-IN" sz="1600" b="0" i="0" u="none" strike="noStrike" cap="none" dirty="0">
                <a:solidFill>
                  <a:schemeClr val="lt1"/>
                </a:solidFill>
                <a:latin typeface="Proxima Nova"/>
                <a:ea typeface="Proxima Nova"/>
                <a:cs typeface="Proxima Nova"/>
                <a:sym typeface="Proxima Nova"/>
              </a:rPr>
              <a:t> Manish Kumar</a:t>
            </a:r>
            <a:endParaRPr sz="16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20</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0" name="TextBox 9">
            <a:extLst>
              <a:ext uri="{FF2B5EF4-FFF2-40B4-BE49-F238E27FC236}">
                <a16:creationId xmlns:a16="http://schemas.microsoft.com/office/drawing/2014/main" id="{A5219807-5E74-4113-9F01-7CC244E1DCB0}"/>
              </a:ext>
            </a:extLst>
          </p:cNvPr>
          <p:cNvSpPr txBox="1"/>
          <p:nvPr/>
        </p:nvSpPr>
        <p:spPr>
          <a:xfrm>
            <a:off x="2101967" y="4022059"/>
            <a:ext cx="4605557" cy="646331"/>
          </a:xfrm>
          <a:prstGeom prst="rect">
            <a:avLst/>
          </a:prstGeom>
          <a:noFill/>
        </p:spPr>
        <p:txBody>
          <a:bodyPr wrap="square" rtlCol="0">
            <a:spAutoFit/>
          </a:bodyPr>
          <a:lstStyle/>
          <a:p>
            <a:pPr algn="ctr"/>
            <a:r>
              <a:rPr lang="en-US" sz="1200" b="1" dirty="0"/>
              <a:t>Step 4 : Compute the predictions</a:t>
            </a:r>
            <a:endParaRPr lang="en-US" sz="1200" dirty="0"/>
          </a:p>
          <a:p>
            <a:pPr algn="ctr"/>
            <a:r>
              <a:rPr lang="en-US" sz="1200" dirty="0"/>
              <a:t>27.7K(Average rent) + 0.1(LR)(Residual of the sample) = New Prediction</a:t>
            </a:r>
          </a:p>
          <a:p>
            <a:pPr algn="ctr"/>
            <a:r>
              <a:rPr lang="en-US" sz="1200" dirty="0"/>
              <a:t>27.7 +0.1*(-12.7) = 26.4</a:t>
            </a:r>
          </a:p>
        </p:txBody>
      </p:sp>
      <p:graphicFrame>
        <p:nvGraphicFramePr>
          <p:cNvPr id="6" name="Table 5">
            <a:extLst>
              <a:ext uri="{FF2B5EF4-FFF2-40B4-BE49-F238E27FC236}">
                <a16:creationId xmlns:a16="http://schemas.microsoft.com/office/drawing/2014/main" id="{9912F4EA-53C4-4876-ADBB-AC4F6545778E}"/>
              </a:ext>
            </a:extLst>
          </p:cNvPr>
          <p:cNvGraphicFramePr>
            <a:graphicFrameLocks noGrp="1"/>
          </p:cNvGraphicFramePr>
          <p:nvPr>
            <p:extLst>
              <p:ext uri="{D42A27DB-BD31-4B8C-83A1-F6EECF244321}">
                <p14:modId xmlns:p14="http://schemas.microsoft.com/office/powerpoint/2010/main" val="2024812369"/>
              </p:ext>
            </p:extLst>
          </p:nvPr>
        </p:nvGraphicFramePr>
        <p:xfrm>
          <a:off x="1756851" y="798275"/>
          <a:ext cx="5848409" cy="1455077"/>
        </p:xfrm>
        <a:graphic>
          <a:graphicData uri="http://schemas.openxmlformats.org/drawingml/2006/table">
            <a:tbl>
              <a:tblPr/>
              <a:tblGrid>
                <a:gridCol w="933908">
                  <a:extLst>
                    <a:ext uri="{9D8B030D-6E8A-4147-A177-3AD203B41FA5}">
                      <a16:colId xmlns:a16="http://schemas.microsoft.com/office/drawing/2014/main" val="2069064604"/>
                    </a:ext>
                  </a:extLst>
                </a:gridCol>
                <a:gridCol w="979838">
                  <a:extLst>
                    <a:ext uri="{9D8B030D-6E8A-4147-A177-3AD203B41FA5}">
                      <a16:colId xmlns:a16="http://schemas.microsoft.com/office/drawing/2014/main" val="1438869781"/>
                    </a:ext>
                  </a:extLst>
                </a:gridCol>
                <a:gridCol w="842048">
                  <a:extLst>
                    <a:ext uri="{9D8B030D-6E8A-4147-A177-3AD203B41FA5}">
                      <a16:colId xmlns:a16="http://schemas.microsoft.com/office/drawing/2014/main" val="501385646"/>
                    </a:ext>
                  </a:extLst>
                </a:gridCol>
                <a:gridCol w="658329">
                  <a:extLst>
                    <a:ext uri="{9D8B030D-6E8A-4147-A177-3AD203B41FA5}">
                      <a16:colId xmlns:a16="http://schemas.microsoft.com/office/drawing/2014/main" val="523516770"/>
                    </a:ext>
                  </a:extLst>
                </a:gridCol>
                <a:gridCol w="933908">
                  <a:extLst>
                    <a:ext uri="{9D8B030D-6E8A-4147-A177-3AD203B41FA5}">
                      <a16:colId xmlns:a16="http://schemas.microsoft.com/office/drawing/2014/main" val="1206178867"/>
                    </a:ext>
                  </a:extLst>
                </a:gridCol>
                <a:gridCol w="734879">
                  <a:extLst>
                    <a:ext uri="{9D8B030D-6E8A-4147-A177-3AD203B41FA5}">
                      <a16:colId xmlns:a16="http://schemas.microsoft.com/office/drawing/2014/main" val="4079486483"/>
                    </a:ext>
                  </a:extLst>
                </a:gridCol>
                <a:gridCol w="765499">
                  <a:extLst>
                    <a:ext uri="{9D8B030D-6E8A-4147-A177-3AD203B41FA5}">
                      <a16:colId xmlns:a16="http://schemas.microsoft.com/office/drawing/2014/main" val="3658063442"/>
                    </a:ext>
                  </a:extLst>
                </a:gridCol>
              </a:tblGrid>
              <a:tr h="251561">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Pedicted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65479217"/>
                  </a:ext>
                </a:extLst>
              </a:tr>
              <a:tr h="200586">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93138"/>
                  </a:ext>
                </a:extLst>
              </a:tr>
              <a:tr h="200586">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086380"/>
                  </a:ext>
                </a:extLst>
              </a:tr>
              <a:tr h="200586">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3745162"/>
                  </a:ext>
                </a:extLst>
              </a:tr>
              <a:tr h="200586">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8101251"/>
                  </a:ext>
                </a:extLst>
              </a:tr>
              <a:tr h="200586">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3214955"/>
                  </a:ext>
                </a:extLst>
              </a:tr>
              <a:tr h="200586">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356369"/>
                  </a:ext>
                </a:extLst>
              </a:tr>
            </a:tbl>
          </a:graphicData>
        </a:graphic>
      </p:graphicFrame>
      <p:pic>
        <p:nvPicPr>
          <p:cNvPr id="7" name="Picture 6">
            <a:extLst>
              <a:ext uri="{FF2B5EF4-FFF2-40B4-BE49-F238E27FC236}">
                <a16:creationId xmlns:a16="http://schemas.microsoft.com/office/drawing/2014/main" id="{86CE4040-2D25-4631-A499-0FF501B2A712}"/>
              </a:ext>
            </a:extLst>
          </p:cNvPr>
          <p:cNvPicPr>
            <a:picLocks noChangeAspect="1"/>
          </p:cNvPicPr>
          <p:nvPr/>
        </p:nvPicPr>
        <p:blipFill>
          <a:blip r:embed="rId2"/>
          <a:stretch>
            <a:fillRect/>
          </a:stretch>
        </p:blipFill>
        <p:spPr>
          <a:xfrm>
            <a:off x="354113" y="2547097"/>
            <a:ext cx="4326942" cy="1222958"/>
          </a:xfrm>
          <a:prstGeom prst="rect">
            <a:avLst/>
          </a:prstGeom>
        </p:spPr>
      </p:pic>
      <p:pic>
        <p:nvPicPr>
          <p:cNvPr id="9" name="Picture 8">
            <a:extLst>
              <a:ext uri="{FF2B5EF4-FFF2-40B4-BE49-F238E27FC236}">
                <a16:creationId xmlns:a16="http://schemas.microsoft.com/office/drawing/2014/main" id="{01800893-E217-44CA-9958-0254B93F59BD}"/>
              </a:ext>
            </a:extLst>
          </p:cNvPr>
          <p:cNvPicPr>
            <a:picLocks noChangeAspect="1"/>
          </p:cNvPicPr>
          <p:nvPr/>
        </p:nvPicPr>
        <p:blipFill>
          <a:blip r:embed="rId3"/>
          <a:stretch>
            <a:fillRect/>
          </a:stretch>
        </p:blipFill>
        <p:spPr>
          <a:xfrm>
            <a:off x="4901995" y="2800899"/>
            <a:ext cx="4021066" cy="646331"/>
          </a:xfrm>
          <a:prstGeom prst="rect">
            <a:avLst/>
          </a:prstGeom>
        </p:spPr>
      </p:pic>
    </p:spTree>
    <p:extLst>
      <p:ext uri="{BB962C8B-B14F-4D97-AF65-F5344CB8AC3E}">
        <p14:creationId xmlns:p14="http://schemas.microsoft.com/office/powerpoint/2010/main" val="74938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21</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0" name="TextBox 9">
            <a:extLst>
              <a:ext uri="{FF2B5EF4-FFF2-40B4-BE49-F238E27FC236}">
                <a16:creationId xmlns:a16="http://schemas.microsoft.com/office/drawing/2014/main" id="{A5219807-5E74-4113-9F01-7CC244E1DCB0}"/>
              </a:ext>
            </a:extLst>
          </p:cNvPr>
          <p:cNvSpPr txBox="1"/>
          <p:nvPr/>
        </p:nvSpPr>
        <p:spPr>
          <a:xfrm>
            <a:off x="769684" y="3641761"/>
            <a:ext cx="7417971" cy="461665"/>
          </a:xfrm>
          <a:prstGeom prst="rect">
            <a:avLst/>
          </a:prstGeom>
          <a:noFill/>
        </p:spPr>
        <p:txBody>
          <a:bodyPr wrap="square" rtlCol="0">
            <a:spAutoFit/>
          </a:bodyPr>
          <a:lstStyle/>
          <a:p>
            <a:pPr algn="ctr"/>
            <a:r>
              <a:rPr lang="en-US" sz="1200" b="1" dirty="0"/>
              <a:t>Step 5 : Compute the new residuals</a:t>
            </a:r>
            <a:endParaRPr lang="en-US" sz="1200" dirty="0"/>
          </a:p>
          <a:p>
            <a:pPr algn="ctr"/>
            <a:r>
              <a:rPr lang="en-US" sz="1200" dirty="0"/>
              <a:t>New residuals of the sample = Actual rent – predicted rent</a:t>
            </a:r>
          </a:p>
        </p:txBody>
      </p:sp>
      <p:graphicFrame>
        <p:nvGraphicFramePr>
          <p:cNvPr id="7" name="Table 6">
            <a:extLst>
              <a:ext uri="{FF2B5EF4-FFF2-40B4-BE49-F238E27FC236}">
                <a16:creationId xmlns:a16="http://schemas.microsoft.com/office/drawing/2014/main" id="{1173E019-E9A7-4723-8D83-BCDFC4881C94}"/>
              </a:ext>
            </a:extLst>
          </p:cNvPr>
          <p:cNvGraphicFramePr>
            <a:graphicFrameLocks noGrp="1"/>
          </p:cNvGraphicFramePr>
          <p:nvPr>
            <p:extLst>
              <p:ext uri="{D42A27DB-BD31-4B8C-83A1-F6EECF244321}">
                <p14:modId xmlns:p14="http://schemas.microsoft.com/office/powerpoint/2010/main" val="1073734412"/>
              </p:ext>
            </p:extLst>
          </p:nvPr>
        </p:nvGraphicFramePr>
        <p:xfrm>
          <a:off x="1310023" y="1613944"/>
          <a:ext cx="6523954" cy="1363980"/>
        </p:xfrm>
        <a:graphic>
          <a:graphicData uri="http://schemas.openxmlformats.org/drawingml/2006/table">
            <a:tbl>
              <a:tblPr/>
              <a:tblGrid>
                <a:gridCol w="868911">
                  <a:extLst>
                    <a:ext uri="{9D8B030D-6E8A-4147-A177-3AD203B41FA5}">
                      <a16:colId xmlns:a16="http://schemas.microsoft.com/office/drawing/2014/main" val="1676745626"/>
                    </a:ext>
                  </a:extLst>
                </a:gridCol>
                <a:gridCol w="911644">
                  <a:extLst>
                    <a:ext uri="{9D8B030D-6E8A-4147-A177-3AD203B41FA5}">
                      <a16:colId xmlns:a16="http://schemas.microsoft.com/office/drawing/2014/main" val="1611939976"/>
                    </a:ext>
                  </a:extLst>
                </a:gridCol>
                <a:gridCol w="783444">
                  <a:extLst>
                    <a:ext uri="{9D8B030D-6E8A-4147-A177-3AD203B41FA5}">
                      <a16:colId xmlns:a16="http://schemas.microsoft.com/office/drawing/2014/main" val="693146707"/>
                    </a:ext>
                  </a:extLst>
                </a:gridCol>
                <a:gridCol w="612511">
                  <a:extLst>
                    <a:ext uri="{9D8B030D-6E8A-4147-A177-3AD203B41FA5}">
                      <a16:colId xmlns:a16="http://schemas.microsoft.com/office/drawing/2014/main" val="1020362570"/>
                    </a:ext>
                  </a:extLst>
                </a:gridCol>
                <a:gridCol w="868911">
                  <a:extLst>
                    <a:ext uri="{9D8B030D-6E8A-4147-A177-3AD203B41FA5}">
                      <a16:colId xmlns:a16="http://schemas.microsoft.com/office/drawing/2014/main" val="1060281457"/>
                    </a:ext>
                  </a:extLst>
                </a:gridCol>
                <a:gridCol w="683733">
                  <a:extLst>
                    <a:ext uri="{9D8B030D-6E8A-4147-A177-3AD203B41FA5}">
                      <a16:colId xmlns:a16="http://schemas.microsoft.com/office/drawing/2014/main" val="1044093552"/>
                    </a:ext>
                  </a:extLst>
                </a:gridCol>
                <a:gridCol w="712222">
                  <a:extLst>
                    <a:ext uri="{9D8B030D-6E8A-4147-A177-3AD203B41FA5}">
                      <a16:colId xmlns:a16="http://schemas.microsoft.com/office/drawing/2014/main" val="3336242537"/>
                    </a:ext>
                  </a:extLst>
                </a:gridCol>
                <a:gridCol w="1082578">
                  <a:extLst>
                    <a:ext uri="{9D8B030D-6E8A-4147-A177-3AD203B41FA5}">
                      <a16:colId xmlns:a16="http://schemas.microsoft.com/office/drawing/2014/main" val="2787435176"/>
                    </a:ext>
                  </a:extLst>
                </a:gridCol>
              </a:tblGrid>
              <a:tr h="171618">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Pedicted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New-Residual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12225241"/>
                  </a:ext>
                </a:extLst>
              </a:tr>
              <a:tr h="165609">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8304274"/>
                  </a:ext>
                </a:extLst>
              </a:tr>
              <a:tr h="165609">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5295295"/>
                  </a:ext>
                </a:extLst>
              </a:tr>
              <a:tr h="165609">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364949"/>
                  </a:ext>
                </a:extLst>
              </a:tr>
              <a:tr h="165609">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3337069"/>
                  </a:ext>
                </a:extLst>
              </a:tr>
              <a:tr h="165609">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9835840"/>
                  </a:ext>
                </a:extLst>
              </a:tr>
              <a:tr h="165609">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27341"/>
                  </a:ext>
                </a:extLst>
              </a:tr>
            </a:tbl>
          </a:graphicData>
        </a:graphic>
      </p:graphicFrame>
    </p:spTree>
    <p:extLst>
      <p:ext uri="{BB962C8B-B14F-4D97-AF65-F5344CB8AC3E}">
        <p14:creationId xmlns:p14="http://schemas.microsoft.com/office/powerpoint/2010/main" val="621544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a:xfrm>
            <a:off x="6457950" y="4744218"/>
            <a:ext cx="2057400" cy="273844"/>
          </a:xfrm>
        </p:spPr>
        <p:txBody>
          <a:bodyPr/>
          <a:lstStyle/>
          <a:p>
            <a:fld id="{273EEA2F-D825-49D3-9C25-497F06EFD3F7}" type="slidenum">
              <a:rPr lang="en-IN" smtClean="0"/>
              <a:t>22</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0" name="TextBox 9">
            <a:extLst>
              <a:ext uri="{FF2B5EF4-FFF2-40B4-BE49-F238E27FC236}">
                <a16:creationId xmlns:a16="http://schemas.microsoft.com/office/drawing/2014/main" id="{A5219807-5E74-4113-9F01-7CC244E1DCB0}"/>
              </a:ext>
            </a:extLst>
          </p:cNvPr>
          <p:cNvSpPr txBox="1"/>
          <p:nvPr/>
        </p:nvSpPr>
        <p:spPr>
          <a:xfrm>
            <a:off x="937464" y="3923782"/>
            <a:ext cx="7417971" cy="461665"/>
          </a:xfrm>
          <a:prstGeom prst="rect">
            <a:avLst/>
          </a:prstGeom>
          <a:noFill/>
        </p:spPr>
        <p:txBody>
          <a:bodyPr wrap="square" rtlCol="0">
            <a:spAutoFit/>
          </a:bodyPr>
          <a:lstStyle/>
          <a:p>
            <a:pPr algn="ctr"/>
            <a:r>
              <a:rPr lang="en-US" sz="1200" b="1" dirty="0"/>
              <a:t>Prediction : Use all of the trees in the ensemble to make a final prediction</a:t>
            </a:r>
            <a:endParaRPr lang="en-US" sz="1200" dirty="0"/>
          </a:p>
          <a:p>
            <a:pPr algn="ctr"/>
            <a:r>
              <a:rPr lang="en-US" sz="1200" dirty="0"/>
              <a:t>27.7K + 0.1*(-12.7) + 0.1*(-11.4) + …</a:t>
            </a:r>
          </a:p>
        </p:txBody>
      </p:sp>
      <p:grpSp>
        <p:nvGrpSpPr>
          <p:cNvPr id="11" name="Group 10">
            <a:extLst>
              <a:ext uri="{FF2B5EF4-FFF2-40B4-BE49-F238E27FC236}">
                <a16:creationId xmlns:a16="http://schemas.microsoft.com/office/drawing/2014/main" id="{FC971803-7643-408F-90EE-611EB3AE8DBA}"/>
              </a:ext>
            </a:extLst>
          </p:cNvPr>
          <p:cNvGrpSpPr/>
          <p:nvPr/>
        </p:nvGrpSpPr>
        <p:grpSpPr>
          <a:xfrm>
            <a:off x="0" y="1479231"/>
            <a:ext cx="9144000" cy="1717589"/>
            <a:chOff x="0" y="1073790"/>
            <a:chExt cx="9144000" cy="1717589"/>
          </a:xfrm>
        </p:grpSpPr>
        <p:sp>
          <p:nvSpPr>
            <p:cNvPr id="8" name="Rectangle 7">
              <a:extLst>
                <a:ext uri="{FF2B5EF4-FFF2-40B4-BE49-F238E27FC236}">
                  <a16:creationId xmlns:a16="http://schemas.microsoft.com/office/drawing/2014/main" id="{7270AB83-9002-4562-ADE4-56A455BCA01F}"/>
                </a:ext>
              </a:extLst>
            </p:cNvPr>
            <p:cNvSpPr/>
            <p:nvPr/>
          </p:nvSpPr>
          <p:spPr>
            <a:xfrm>
              <a:off x="0" y="1073790"/>
              <a:ext cx="9144000" cy="171758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C5A4D64-82D3-41F8-A4FC-C04301C7190F}"/>
                </a:ext>
              </a:extLst>
            </p:cNvPr>
            <p:cNvPicPr>
              <a:picLocks noChangeAspect="1"/>
            </p:cNvPicPr>
            <p:nvPr/>
          </p:nvPicPr>
          <p:blipFill>
            <a:blip r:embed="rId2"/>
            <a:stretch>
              <a:fillRect/>
            </a:stretch>
          </p:blipFill>
          <p:spPr>
            <a:xfrm>
              <a:off x="1585519" y="1293418"/>
              <a:ext cx="5444455" cy="1278331"/>
            </a:xfrm>
            <a:prstGeom prst="rect">
              <a:avLst/>
            </a:prstGeom>
          </p:spPr>
        </p:pic>
      </p:grpSp>
    </p:spTree>
    <p:extLst>
      <p:ext uri="{BB962C8B-B14F-4D97-AF65-F5344CB8AC3E}">
        <p14:creationId xmlns:p14="http://schemas.microsoft.com/office/powerpoint/2010/main" val="1102380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a:xfrm>
            <a:off x="6457950" y="4744218"/>
            <a:ext cx="2057400" cy="273844"/>
          </a:xfrm>
        </p:spPr>
        <p:txBody>
          <a:bodyPr/>
          <a:lstStyle/>
          <a:p>
            <a:fld id="{273EEA2F-D825-49D3-9C25-497F06EFD3F7}" type="slidenum">
              <a:rPr lang="en-IN" smtClean="0"/>
              <a:t>23</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 - Classification</a:t>
            </a:r>
            <a:endParaRPr lang="en-IN" dirty="0"/>
          </a:p>
        </p:txBody>
      </p:sp>
      <p:pic>
        <p:nvPicPr>
          <p:cNvPr id="7" name="Picture 6">
            <a:extLst>
              <a:ext uri="{FF2B5EF4-FFF2-40B4-BE49-F238E27FC236}">
                <a16:creationId xmlns:a16="http://schemas.microsoft.com/office/drawing/2014/main" id="{F9A97676-598C-4334-A5E2-0F8711E7548C}"/>
              </a:ext>
            </a:extLst>
          </p:cNvPr>
          <p:cNvPicPr>
            <a:picLocks noChangeAspect="1"/>
          </p:cNvPicPr>
          <p:nvPr/>
        </p:nvPicPr>
        <p:blipFill>
          <a:blip r:embed="rId2"/>
          <a:stretch>
            <a:fillRect/>
          </a:stretch>
        </p:blipFill>
        <p:spPr>
          <a:xfrm>
            <a:off x="2260121" y="855978"/>
            <a:ext cx="4866301" cy="3888240"/>
          </a:xfrm>
          <a:prstGeom prst="rect">
            <a:avLst/>
          </a:prstGeom>
        </p:spPr>
      </p:pic>
    </p:spTree>
    <p:extLst>
      <p:ext uri="{BB962C8B-B14F-4D97-AF65-F5344CB8AC3E}">
        <p14:creationId xmlns:p14="http://schemas.microsoft.com/office/powerpoint/2010/main" val="2597437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24</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extLst>
              <p:ext uri="{D42A27DB-BD31-4B8C-83A1-F6EECF244321}">
                <p14:modId xmlns:p14="http://schemas.microsoft.com/office/powerpoint/2010/main" val="3559863282"/>
              </p:ext>
            </p:extLst>
          </p:nvPr>
        </p:nvGraphicFramePr>
        <p:xfrm>
          <a:off x="3143716" y="1058556"/>
          <a:ext cx="2413000" cy="1577340"/>
        </p:xfrm>
        <a:graphic>
          <a:graphicData uri="http://schemas.openxmlformats.org/drawingml/2006/table">
            <a:tbl>
              <a:tblPr/>
              <a:tblGrid>
                <a:gridCol w="304800">
                  <a:extLst>
                    <a:ext uri="{9D8B030D-6E8A-4147-A177-3AD203B41FA5}">
                      <a16:colId xmlns:a16="http://schemas.microsoft.com/office/drawing/2014/main" val="3488318182"/>
                    </a:ext>
                  </a:extLst>
                </a:gridCol>
                <a:gridCol w="279400">
                  <a:extLst>
                    <a:ext uri="{9D8B030D-6E8A-4147-A177-3AD203B41FA5}">
                      <a16:colId xmlns:a16="http://schemas.microsoft.com/office/drawing/2014/main" val="3853706099"/>
                    </a:ext>
                  </a:extLst>
                </a:gridCol>
                <a:gridCol w="457200">
                  <a:extLst>
                    <a:ext uri="{9D8B030D-6E8A-4147-A177-3AD203B41FA5}">
                      <a16:colId xmlns:a16="http://schemas.microsoft.com/office/drawing/2014/main" val="13247253"/>
                    </a:ext>
                  </a:extLst>
                </a:gridCol>
                <a:gridCol w="609600">
                  <a:extLst>
                    <a:ext uri="{9D8B030D-6E8A-4147-A177-3AD203B41FA5}">
                      <a16:colId xmlns:a16="http://schemas.microsoft.com/office/drawing/2014/main" val="3235532483"/>
                    </a:ext>
                  </a:extLst>
                </a:gridCol>
                <a:gridCol w="762000">
                  <a:extLst>
                    <a:ext uri="{9D8B030D-6E8A-4147-A177-3AD203B41FA5}">
                      <a16:colId xmlns:a16="http://schemas.microsoft.com/office/drawing/2014/main" val="1404642824"/>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58385" y="2986948"/>
            <a:ext cx="7417971" cy="646331"/>
          </a:xfrm>
          <a:prstGeom prst="rect">
            <a:avLst/>
          </a:prstGeom>
          <a:noFill/>
        </p:spPr>
        <p:txBody>
          <a:bodyPr wrap="square" rtlCol="0">
            <a:spAutoFit/>
          </a:bodyPr>
          <a:lstStyle/>
          <a:p>
            <a:pPr algn="ctr"/>
            <a:r>
              <a:rPr lang="en-US" sz="1200" b="1" dirty="0"/>
              <a:t>Step 1 : Calculate the initial Prediction for every individual -&gt; log(odds)</a:t>
            </a:r>
            <a:endParaRPr lang="en-US" sz="1200" dirty="0"/>
          </a:p>
          <a:p>
            <a:pPr algn="ctr"/>
            <a:r>
              <a:rPr lang="en-US" sz="1200" dirty="0"/>
              <a:t>We can’t use the value directly, since it needs to be converted to a probability value. To do so, we will use the logistic function to transform it to a probability.</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A2C3255-4E0A-42D7-BEEC-6104C95BF91A}"/>
                  </a:ext>
                </a:extLst>
              </p:cNvPr>
              <p:cNvSpPr txBox="1"/>
              <p:nvPr/>
            </p:nvSpPr>
            <p:spPr>
              <a:xfrm>
                <a:off x="4350216" y="4239997"/>
                <a:ext cx="1721882" cy="5886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mtClean="0">
                              <a:solidFill>
                                <a:srgbClr val="836967"/>
                              </a:solidFill>
                              <a:latin typeface="Cambria Math" panose="02040503050406030204" pitchFamily="18" charset="0"/>
                            </a:rPr>
                          </m:ctrlPr>
                        </m:fPr>
                        <m:num>
                          <m:sSup>
                            <m:sSupPr>
                              <m:ctrlPr>
                                <a:rPr lang="en-IN">
                                  <a:solidFill>
                                    <a:srgbClr val="836967"/>
                                  </a:solidFill>
                                  <a:latin typeface="Cambria Math" panose="02040503050406030204" pitchFamily="18" charset="0"/>
                                </a:rPr>
                              </m:ctrlPr>
                            </m:sSupPr>
                            <m:e>
                              <m:r>
                                <a:rPr lang="en-IN">
                                  <a:latin typeface="Cambria Math" panose="02040503050406030204" pitchFamily="18" charset="0"/>
                                </a:rPr>
                                <m:t>ⅇ</m:t>
                              </m:r>
                            </m:e>
                            <m:sup>
                              <m:f>
                                <m:fPr>
                                  <m:type m:val="lin"/>
                                  <m:ctrlPr>
                                    <a:rPr lang="en-IN" i="1">
                                      <a:latin typeface="Cambria Math" panose="02040503050406030204" pitchFamily="18" charset="0"/>
                                    </a:rPr>
                                  </m:ctrlPr>
                                </m:fPr>
                                <m:num>
                                  <m:r>
                                    <a:rPr lang="en-IN" i="0">
                                      <a:latin typeface="Cambria Math" panose="02040503050406030204" pitchFamily="18" charset="0"/>
                                    </a:rPr>
                                    <m:t>4</m:t>
                                  </m:r>
                                </m:num>
                                <m:den>
                                  <m:r>
                                    <a:rPr lang="en-IN" i="0">
                                      <a:latin typeface="Cambria Math" panose="02040503050406030204" pitchFamily="18" charset="0"/>
                                    </a:rPr>
                                    <m:t>3</m:t>
                                  </m:r>
                                </m:den>
                              </m:f>
                            </m:sup>
                          </m:sSup>
                        </m:num>
                        <m:den>
                          <m:r>
                            <a:rPr lang="en-IN" i="0">
                              <a:latin typeface="Cambria Math" panose="02040503050406030204" pitchFamily="18" charset="0"/>
                            </a:rPr>
                            <m:t>1+</m:t>
                          </m:r>
                          <m:sSup>
                            <m:sSupPr>
                              <m:ctrlPr>
                                <a:rPr lang="en-IN" i="1">
                                  <a:solidFill>
                                    <a:srgbClr val="836967"/>
                                  </a:solidFill>
                                  <a:latin typeface="Cambria Math" panose="02040503050406030204" pitchFamily="18" charset="0"/>
                                </a:rPr>
                              </m:ctrlPr>
                            </m:sSupPr>
                            <m:e>
                              <m:r>
                                <a:rPr lang="en-IN" i="0">
                                  <a:latin typeface="Cambria Math" panose="02040503050406030204" pitchFamily="18" charset="0"/>
                                </a:rPr>
                                <m:t>ⅇ</m:t>
                              </m:r>
                            </m:e>
                            <m:sup>
                              <m:f>
                                <m:fPr>
                                  <m:type m:val="lin"/>
                                  <m:ctrlPr>
                                    <a:rPr lang="en-IN" i="1">
                                      <a:latin typeface="Cambria Math" panose="02040503050406030204" pitchFamily="18" charset="0"/>
                                    </a:rPr>
                                  </m:ctrlPr>
                                </m:fPr>
                                <m:num>
                                  <m:r>
                                    <a:rPr lang="en-IN" i="0">
                                      <a:latin typeface="Cambria Math" panose="02040503050406030204" pitchFamily="18" charset="0"/>
                                    </a:rPr>
                                    <m:t>4</m:t>
                                  </m:r>
                                </m:num>
                                <m:den>
                                  <m:r>
                                    <a:rPr lang="en-IN" i="0">
                                      <a:latin typeface="Cambria Math" panose="02040503050406030204" pitchFamily="18" charset="0"/>
                                    </a:rPr>
                                    <m:t>3</m:t>
                                  </m:r>
                                </m:den>
                              </m:f>
                            </m:sup>
                          </m:sSup>
                        </m:den>
                      </m:f>
                      <m:r>
                        <a:rPr lang="en-IN" i="0">
                          <a:latin typeface="Cambria Math" panose="02040503050406030204" pitchFamily="18" charset="0"/>
                        </a:rPr>
                        <m:t>=0⋅57</m:t>
                      </m:r>
                    </m:oMath>
                  </m:oMathPara>
                </a14:m>
                <a:endParaRPr lang="en-IN" dirty="0"/>
              </a:p>
            </p:txBody>
          </p:sp>
        </mc:Choice>
        <mc:Fallback>
          <p:sp>
            <p:nvSpPr>
              <p:cNvPr id="4" name="TextBox 3">
                <a:extLst>
                  <a:ext uri="{FF2B5EF4-FFF2-40B4-BE49-F238E27FC236}">
                    <a16:creationId xmlns:a16="http://schemas.microsoft.com/office/drawing/2014/main" id="{3A2C3255-4E0A-42D7-BEEC-6104C95BF91A}"/>
                  </a:ext>
                </a:extLst>
              </p:cNvPr>
              <p:cNvSpPr txBox="1">
                <a:spLocks noRot="1" noChangeAspect="1" noMove="1" noResize="1" noEditPoints="1" noAdjustHandles="1" noChangeArrowheads="1" noChangeShapeType="1" noTextEdit="1"/>
              </p:cNvSpPr>
              <p:nvPr/>
            </p:nvSpPr>
            <p:spPr>
              <a:xfrm>
                <a:off x="4350216" y="4239997"/>
                <a:ext cx="1721882" cy="588687"/>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35910B0-E54D-4EA2-BBF7-7B3E24B5CA04}"/>
                  </a:ext>
                </a:extLst>
              </p:cNvPr>
              <p:cNvSpPr txBox="1"/>
              <p:nvPr/>
            </p:nvSpPr>
            <p:spPr>
              <a:xfrm>
                <a:off x="3576710" y="3745924"/>
                <a:ext cx="178132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IN" smtClean="0">
                              <a:latin typeface="Cambria Math" panose="02040503050406030204" pitchFamily="18" charset="0"/>
                            </a:rPr>
                          </m:ctrlPr>
                        </m:funcPr>
                        <m:fName>
                          <m:r>
                            <m:rPr>
                              <m:sty m:val="p"/>
                            </m:rPr>
                            <a:rPr lang="en-IN">
                              <a:latin typeface="Cambria Math" panose="02040503050406030204" pitchFamily="18" charset="0"/>
                            </a:rPr>
                            <m:t>log</m:t>
                          </m:r>
                        </m:fName>
                        <m:e>
                          <m:d>
                            <m:dPr>
                              <m:ctrlPr>
                                <a:rPr lang="en-IN" i="1">
                                  <a:solidFill>
                                    <a:srgbClr val="836967"/>
                                  </a:solidFill>
                                  <a:latin typeface="Cambria Math" panose="02040503050406030204" pitchFamily="18" charset="0"/>
                                </a:rPr>
                              </m:ctrlPr>
                            </m:dPr>
                            <m:e>
                              <m:f>
                                <m:fPr>
                                  <m:type m:val="lin"/>
                                  <m:ctrlPr>
                                    <a:rPr lang="en-IN" i="1">
                                      <a:latin typeface="Cambria Math" panose="02040503050406030204" pitchFamily="18" charset="0"/>
                                    </a:rPr>
                                  </m:ctrlPr>
                                </m:fPr>
                                <m:num>
                                  <m:r>
                                    <a:rPr lang="en-IN" i="0">
                                      <a:latin typeface="Cambria Math" panose="02040503050406030204" pitchFamily="18" charset="0"/>
                                    </a:rPr>
                                    <m:t>4</m:t>
                                  </m:r>
                                </m:num>
                                <m:den>
                                  <m:r>
                                    <a:rPr lang="en-IN" i="0">
                                      <a:latin typeface="Cambria Math" panose="02040503050406030204" pitchFamily="18" charset="0"/>
                                    </a:rPr>
                                    <m:t>3</m:t>
                                  </m:r>
                                </m:den>
                              </m:f>
                            </m:e>
                          </m:d>
                        </m:e>
                      </m:func>
                      <m:r>
                        <a:rPr lang="en-IN" i="0">
                          <a:latin typeface="Cambria Math" panose="02040503050406030204" pitchFamily="18" charset="0"/>
                        </a:rPr>
                        <m:t>=0⋅29</m:t>
                      </m:r>
                    </m:oMath>
                  </m:oMathPara>
                </a14:m>
                <a:endParaRPr lang="en-IN" dirty="0"/>
              </a:p>
            </p:txBody>
          </p:sp>
        </mc:Choice>
        <mc:Fallback>
          <p:sp>
            <p:nvSpPr>
              <p:cNvPr id="6" name="TextBox 5">
                <a:extLst>
                  <a:ext uri="{FF2B5EF4-FFF2-40B4-BE49-F238E27FC236}">
                    <a16:creationId xmlns:a16="http://schemas.microsoft.com/office/drawing/2014/main" id="{535910B0-E54D-4EA2-BBF7-7B3E24B5CA04}"/>
                  </a:ext>
                </a:extLst>
              </p:cNvPr>
              <p:cNvSpPr txBox="1">
                <a:spLocks noRot="1" noChangeAspect="1" noMove="1" noResize="1" noEditPoints="1" noAdjustHandles="1" noChangeArrowheads="1" noChangeShapeType="1" noTextEdit="1"/>
              </p:cNvSpPr>
              <p:nvPr/>
            </p:nvSpPr>
            <p:spPr>
              <a:xfrm>
                <a:off x="3576710" y="3745924"/>
                <a:ext cx="1781321" cy="276999"/>
              </a:xfrm>
              <a:prstGeom prst="rect">
                <a:avLst/>
              </a:prstGeom>
              <a:blipFill>
                <a:blip r:embed="rId3"/>
                <a:stretch>
                  <a:fillRect l="-4110" t="-169565" r="-2740" b="-250000"/>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81512449-0FB5-40A6-AAA0-57B9633A1130}"/>
              </a:ext>
            </a:extLst>
          </p:cNvPr>
          <p:cNvSpPr txBox="1"/>
          <p:nvPr/>
        </p:nvSpPr>
        <p:spPr>
          <a:xfrm>
            <a:off x="2350632" y="4471341"/>
            <a:ext cx="1781321" cy="27699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Probability of surviving</a:t>
            </a:r>
          </a:p>
        </p:txBody>
      </p:sp>
    </p:spTree>
    <p:extLst>
      <p:ext uri="{BB962C8B-B14F-4D97-AF65-F5344CB8AC3E}">
        <p14:creationId xmlns:p14="http://schemas.microsoft.com/office/powerpoint/2010/main" val="2529663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25</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extLst>
              <p:ext uri="{D42A27DB-BD31-4B8C-83A1-F6EECF244321}">
                <p14:modId xmlns:p14="http://schemas.microsoft.com/office/powerpoint/2010/main" val="432159032"/>
              </p:ext>
            </p:extLst>
          </p:nvPr>
        </p:nvGraphicFramePr>
        <p:xfrm>
          <a:off x="3060700" y="1425833"/>
          <a:ext cx="3022600" cy="1577340"/>
        </p:xfrm>
        <a:graphic>
          <a:graphicData uri="http://schemas.openxmlformats.org/drawingml/2006/table">
            <a:tbl>
              <a:tblPr/>
              <a:tblGrid>
                <a:gridCol w="304800">
                  <a:extLst>
                    <a:ext uri="{9D8B030D-6E8A-4147-A177-3AD203B41FA5}">
                      <a16:colId xmlns:a16="http://schemas.microsoft.com/office/drawing/2014/main" val="3488318182"/>
                    </a:ext>
                  </a:extLst>
                </a:gridCol>
                <a:gridCol w="279400">
                  <a:extLst>
                    <a:ext uri="{9D8B030D-6E8A-4147-A177-3AD203B41FA5}">
                      <a16:colId xmlns:a16="http://schemas.microsoft.com/office/drawing/2014/main" val="3853706099"/>
                    </a:ext>
                  </a:extLst>
                </a:gridCol>
                <a:gridCol w="457200">
                  <a:extLst>
                    <a:ext uri="{9D8B030D-6E8A-4147-A177-3AD203B41FA5}">
                      <a16:colId xmlns:a16="http://schemas.microsoft.com/office/drawing/2014/main" val="13247253"/>
                    </a:ext>
                  </a:extLst>
                </a:gridCol>
                <a:gridCol w="609600">
                  <a:extLst>
                    <a:ext uri="{9D8B030D-6E8A-4147-A177-3AD203B41FA5}">
                      <a16:colId xmlns:a16="http://schemas.microsoft.com/office/drawing/2014/main" val="3235532483"/>
                    </a:ext>
                  </a:extLst>
                </a:gridCol>
                <a:gridCol w="762000">
                  <a:extLst>
                    <a:ext uri="{9D8B030D-6E8A-4147-A177-3AD203B41FA5}">
                      <a16:colId xmlns:a16="http://schemas.microsoft.com/office/drawing/2014/main" val="1404642824"/>
                    </a:ext>
                  </a:extLst>
                </a:gridCol>
                <a:gridCol w="609600">
                  <a:extLst>
                    <a:ext uri="{9D8B030D-6E8A-4147-A177-3AD203B41FA5}">
                      <a16:colId xmlns:a16="http://schemas.microsoft.com/office/drawing/2014/main" val="911399647"/>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86462" y="3390091"/>
            <a:ext cx="7417971" cy="276999"/>
          </a:xfrm>
          <a:prstGeom prst="rect">
            <a:avLst/>
          </a:prstGeom>
          <a:noFill/>
        </p:spPr>
        <p:txBody>
          <a:bodyPr wrap="square" rtlCol="0">
            <a:spAutoFit/>
          </a:bodyPr>
          <a:lstStyle/>
          <a:p>
            <a:pPr algn="ctr"/>
            <a:r>
              <a:rPr lang="en-US" sz="1200" b="1" dirty="0"/>
              <a:t>Step 2 : Calculate the pseudo-residual for every sample dataset</a:t>
            </a:r>
            <a:endParaRPr lang="en-US" sz="1200" dirty="0"/>
          </a:p>
        </p:txBody>
      </p:sp>
    </p:spTree>
    <p:extLst>
      <p:ext uri="{BB962C8B-B14F-4D97-AF65-F5344CB8AC3E}">
        <p14:creationId xmlns:p14="http://schemas.microsoft.com/office/powerpoint/2010/main" val="3607676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26</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extLst>
              <p:ext uri="{D42A27DB-BD31-4B8C-83A1-F6EECF244321}">
                <p14:modId xmlns:p14="http://schemas.microsoft.com/office/powerpoint/2010/main" val="1892478152"/>
              </p:ext>
            </p:extLst>
          </p:nvPr>
        </p:nvGraphicFramePr>
        <p:xfrm>
          <a:off x="628650" y="1283151"/>
          <a:ext cx="4330822" cy="1577340"/>
        </p:xfrm>
        <a:graphic>
          <a:graphicData uri="http://schemas.openxmlformats.org/drawingml/2006/table">
            <a:tbl>
              <a:tblPr/>
              <a:tblGrid>
                <a:gridCol w="436721">
                  <a:extLst>
                    <a:ext uri="{9D8B030D-6E8A-4147-A177-3AD203B41FA5}">
                      <a16:colId xmlns:a16="http://schemas.microsoft.com/office/drawing/2014/main" val="3488318182"/>
                    </a:ext>
                  </a:extLst>
                </a:gridCol>
                <a:gridCol w="400328">
                  <a:extLst>
                    <a:ext uri="{9D8B030D-6E8A-4147-A177-3AD203B41FA5}">
                      <a16:colId xmlns:a16="http://schemas.microsoft.com/office/drawing/2014/main" val="3853706099"/>
                    </a:ext>
                  </a:extLst>
                </a:gridCol>
                <a:gridCol w="655083">
                  <a:extLst>
                    <a:ext uri="{9D8B030D-6E8A-4147-A177-3AD203B41FA5}">
                      <a16:colId xmlns:a16="http://schemas.microsoft.com/office/drawing/2014/main" val="13247253"/>
                    </a:ext>
                  </a:extLst>
                </a:gridCol>
                <a:gridCol w="873443">
                  <a:extLst>
                    <a:ext uri="{9D8B030D-6E8A-4147-A177-3AD203B41FA5}">
                      <a16:colId xmlns:a16="http://schemas.microsoft.com/office/drawing/2014/main" val="3235532483"/>
                    </a:ext>
                  </a:extLst>
                </a:gridCol>
                <a:gridCol w="1091804">
                  <a:extLst>
                    <a:ext uri="{9D8B030D-6E8A-4147-A177-3AD203B41FA5}">
                      <a16:colId xmlns:a16="http://schemas.microsoft.com/office/drawing/2014/main" val="1404642824"/>
                    </a:ext>
                  </a:extLst>
                </a:gridCol>
                <a:gridCol w="873443">
                  <a:extLst>
                    <a:ext uri="{9D8B030D-6E8A-4147-A177-3AD203B41FA5}">
                      <a16:colId xmlns:a16="http://schemas.microsoft.com/office/drawing/2014/main" val="911399647"/>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86462" y="3641760"/>
            <a:ext cx="7417971" cy="646331"/>
          </a:xfrm>
          <a:prstGeom prst="rect">
            <a:avLst/>
          </a:prstGeom>
          <a:noFill/>
        </p:spPr>
        <p:txBody>
          <a:bodyPr wrap="square" rtlCol="0">
            <a:spAutoFit/>
          </a:bodyPr>
          <a:lstStyle/>
          <a:p>
            <a:pPr algn="ctr"/>
            <a:r>
              <a:rPr lang="en-US" sz="1200" b="1" dirty="0"/>
              <a:t>Step 3 : Construct the model on top of residuals</a:t>
            </a:r>
            <a:endParaRPr lang="en-US" sz="1200" dirty="0"/>
          </a:p>
          <a:p>
            <a:pPr algn="ctr"/>
            <a:r>
              <a:rPr lang="en-US" sz="1200" dirty="0"/>
              <a:t>We will now build a model(decision tree) which is aimed at predicting residuals. In other words, every leaf will contain a prediction as to the value of the residual</a:t>
            </a:r>
          </a:p>
        </p:txBody>
      </p:sp>
      <p:pic>
        <p:nvPicPr>
          <p:cNvPr id="6" name="Picture 5">
            <a:extLst>
              <a:ext uri="{FF2B5EF4-FFF2-40B4-BE49-F238E27FC236}">
                <a16:creationId xmlns:a16="http://schemas.microsoft.com/office/drawing/2014/main" id="{9F6B1ABF-3F7C-47E4-9082-2B32B81CB212}"/>
              </a:ext>
            </a:extLst>
          </p:cNvPr>
          <p:cNvPicPr>
            <a:picLocks noChangeAspect="1"/>
          </p:cNvPicPr>
          <p:nvPr/>
        </p:nvPicPr>
        <p:blipFill>
          <a:blip r:embed="rId2"/>
          <a:stretch>
            <a:fillRect/>
          </a:stretch>
        </p:blipFill>
        <p:spPr>
          <a:xfrm>
            <a:off x="5808153" y="1283151"/>
            <a:ext cx="2253667" cy="1535465"/>
          </a:xfrm>
          <a:prstGeom prst="rect">
            <a:avLst/>
          </a:prstGeom>
        </p:spPr>
      </p:pic>
    </p:spTree>
    <p:extLst>
      <p:ext uri="{BB962C8B-B14F-4D97-AF65-F5344CB8AC3E}">
        <p14:creationId xmlns:p14="http://schemas.microsoft.com/office/powerpoint/2010/main" val="852866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27</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nvGraphicFramePr>
        <p:xfrm>
          <a:off x="628650" y="1283151"/>
          <a:ext cx="4330822" cy="1577340"/>
        </p:xfrm>
        <a:graphic>
          <a:graphicData uri="http://schemas.openxmlformats.org/drawingml/2006/table">
            <a:tbl>
              <a:tblPr/>
              <a:tblGrid>
                <a:gridCol w="436721">
                  <a:extLst>
                    <a:ext uri="{9D8B030D-6E8A-4147-A177-3AD203B41FA5}">
                      <a16:colId xmlns:a16="http://schemas.microsoft.com/office/drawing/2014/main" val="3488318182"/>
                    </a:ext>
                  </a:extLst>
                </a:gridCol>
                <a:gridCol w="400328">
                  <a:extLst>
                    <a:ext uri="{9D8B030D-6E8A-4147-A177-3AD203B41FA5}">
                      <a16:colId xmlns:a16="http://schemas.microsoft.com/office/drawing/2014/main" val="3853706099"/>
                    </a:ext>
                  </a:extLst>
                </a:gridCol>
                <a:gridCol w="655083">
                  <a:extLst>
                    <a:ext uri="{9D8B030D-6E8A-4147-A177-3AD203B41FA5}">
                      <a16:colId xmlns:a16="http://schemas.microsoft.com/office/drawing/2014/main" val="13247253"/>
                    </a:ext>
                  </a:extLst>
                </a:gridCol>
                <a:gridCol w="873443">
                  <a:extLst>
                    <a:ext uri="{9D8B030D-6E8A-4147-A177-3AD203B41FA5}">
                      <a16:colId xmlns:a16="http://schemas.microsoft.com/office/drawing/2014/main" val="3235532483"/>
                    </a:ext>
                  </a:extLst>
                </a:gridCol>
                <a:gridCol w="1091804">
                  <a:extLst>
                    <a:ext uri="{9D8B030D-6E8A-4147-A177-3AD203B41FA5}">
                      <a16:colId xmlns:a16="http://schemas.microsoft.com/office/drawing/2014/main" val="1404642824"/>
                    </a:ext>
                  </a:extLst>
                </a:gridCol>
                <a:gridCol w="873443">
                  <a:extLst>
                    <a:ext uri="{9D8B030D-6E8A-4147-A177-3AD203B41FA5}">
                      <a16:colId xmlns:a16="http://schemas.microsoft.com/office/drawing/2014/main" val="911399647"/>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78073" y="3398378"/>
            <a:ext cx="7417971" cy="276999"/>
          </a:xfrm>
          <a:prstGeom prst="rect">
            <a:avLst/>
          </a:prstGeom>
          <a:noFill/>
        </p:spPr>
        <p:txBody>
          <a:bodyPr wrap="square" rtlCol="0">
            <a:spAutoFit/>
          </a:bodyPr>
          <a:lstStyle/>
          <a:p>
            <a:pPr algn="ctr"/>
            <a:r>
              <a:rPr lang="en-US" sz="1200" b="1" dirty="0"/>
              <a:t>Step 3 : Construct the model on top of residuals</a:t>
            </a:r>
            <a:endParaRPr lang="en-US" sz="1200" dirty="0"/>
          </a:p>
        </p:txBody>
      </p:sp>
      <p:pic>
        <p:nvPicPr>
          <p:cNvPr id="6" name="Picture 5">
            <a:extLst>
              <a:ext uri="{FF2B5EF4-FFF2-40B4-BE49-F238E27FC236}">
                <a16:creationId xmlns:a16="http://schemas.microsoft.com/office/drawing/2014/main" id="{9F6B1ABF-3F7C-47E4-9082-2B32B81CB212}"/>
              </a:ext>
            </a:extLst>
          </p:cNvPr>
          <p:cNvPicPr>
            <a:picLocks noChangeAspect="1"/>
          </p:cNvPicPr>
          <p:nvPr/>
        </p:nvPicPr>
        <p:blipFill>
          <a:blip r:embed="rId2"/>
          <a:stretch>
            <a:fillRect/>
          </a:stretch>
        </p:blipFill>
        <p:spPr>
          <a:xfrm>
            <a:off x="5808153" y="1283151"/>
            <a:ext cx="2253667" cy="1535465"/>
          </a:xfrm>
          <a:prstGeom prst="rect">
            <a:avLst/>
          </a:prstGeom>
        </p:spPr>
      </p:pic>
      <p:pic>
        <p:nvPicPr>
          <p:cNvPr id="10" name="Picture 9">
            <a:extLst>
              <a:ext uri="{FF2B5EF4-FFF2-40B4-BE49-F238E27FC236}">
                <a16:creationId xmlns:a16="http://schemas.microsoft.com/office/drawing/2014/main" id="{D4B29531-D1B3-4873-94B3-13518E37F5C0}"/>
              </a:ext>
            </a:extLst>
          </p:cNvPr>
          <p:cNvPicPr>
            <a:picLocks noChangeAspect="1"/>
          </p:cNvPicPr>
          <p:nvPr/>
        </p:nvPicPr>
        <p:blipFill>
          <a:blip r:embed="rId3"/>
          <a:stretch>
            <a:fillRect/>
          </a:stretch>
        </p:blipFill>
        <p:spPr>
          <a:xfrm>
            <a:off x="3574276" y="3860349"/>
            <a:ext cx="1995447" cy="650075"/>
          </a:xfrm>
          <a:prstGeom prst="rect">
            <a:avLst/>
          </a:prstGeom>
        </p:spPr>
      </p:pic>
    </p:spTree>
    <p:extLst>
      <p:ext uri="{BB962C8B-B14F-4D97-AF65-F5344CB8AC3E}">
        <p14:creationId xmlns:p14="http://schemas.microsoft.com/office/powerpoint/2010/main" val="1829426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28</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extLst>
              <p:ext uri="{D42A27DB-BD31-4B8C-83A1-F6EECF244321}">
                <p14:modId xmlns:p14="http://schemas.microsoft.com/office/powerpoint/2010/main" val="1863501606"/>
              </p:ext>
            </p:extLst>
          </p:nvPr>
        </p:nvGraphicFramePr>
        <p:xfrm>
          <a:off x="628650" y="1283151"/>
          <a:ext cx="4330822" cy="1577340"/>
        </p:xfrm>
        <a:graphic>
          <a:graphicData uri="http://schemas.openxmlformats.org/drawingml/2006/table">
            <a:tbl>
              <a:tblPr/>
              <a:tblGrid>
                <a:gridCol w="436721">
                  <a:extLst>
                    <a:ext uri="{9D8B030D-6E8A-4147-A177-3AD203B41FA5}">
                      <a16:colId xmlns:a16="http://schemas.microsoft.com/office/drawing/2014/main" val="3488318182"/>
                    </a:ext>
                  </a:extLst>
                </a:gridCol>
                <a:gridCol w="400328">
                  <a:extLst>
                    <a:ext uri="{9D8B030D-6E8A-4147-A177-3AD203B41FA5}">
                      <a16:colId xmlns:a16="http://schemas.microsoft.com/office/drawing/2014/main" val="3853706099"/>
                    </a:ext>
                  </a:extLst>
                </a:gridCol>
                <a:gridCol w="655083">
                  <a:extLst>
                    <a:ext uri="{9D8B030D-6E8A-4147-A177-3AD203B41FA5}">
                      <a16:colId xmlns:a16="http://schemas.microsoft.com/office/drawing/2014/main" val="13247253"/>
                    </a:ext>
                  </a:extLst>
                </a:gridCol>
                <a:gridCol w="873443">
                  <a:extLst>
                    <a:ext uri="{9D8B030D-6E8A-4147-A177-3AD203B41FA5}">
                      <a16:colId xmlns:a16="http://schemas.microsoft.com/office/drawing/2014/main" val="3235532483"/>
                    </a:ext>
                  </a:extLst>
                </a:gridCol>
                <a:gridCol w="1091804">
                  <a:extLst>
                    <a:ext uri="{9D8B030D-6E8A-4147-A177-3AD203B41FA5}">
                      <a16:colId xmlns:a16="http://schemas.microsoft.com/office/drawing/2014/main" val="1404642824"/>
                    </a:ext>
                  </a:extLst>
                </a:gridCol>
                <a:gridCol w="873443">
                  <a:extLst>
                    <a:ext uri="{9D8B030D-6E8A-4147-A177-3AD203B41FA5}">
                      <a16:colId xmlns:a16="http://schemas.microsoft.com/office/drawing/2014/main" val="911399647"/>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373F"/>
                    </a:solidFill>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373F"/>
                    </a:solidFill>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373F"/>
                    </a:solidFill>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86462" y="3641760"/>
            <a:ext cx="7417971" cy="276999"/>
          </a:xfrm>
          <a:prstGeom prst="rect">
            <a:avLst/>
          </a:prstGeom>
          <a:noFill/>
        </p:spPr>
        <p:txBody>
          <a:bodyPr wrap="square" rtlCol="0">
            <a:spAutoFit/>
          </a:bodyPr>
          <a:lstStyle/>
          <a:p>
            <a:pPr algn="ctr"/>
            <a:r>
              <a:rPr lang="en-US" sz="1200" b="1" dirty="0"/>
              <a:t>Step 3 : Construct the model on top of residuals</a:t>
            </a:r>
            <a:endParaRPr lang="en-US" sz="1200" dirty="0"/>
          </a:p>
        </p:txBody>
      </p:sp>
      <p:pic>
        <p:nvPicPr>
          <p:cNvPr id="10" name="Picture 9">
            <a:extLst>
              <a:ext uri="{FF2B5EF4-FFF2-40B4-BE49-F238E27FC236}">
                <a16:creationId xmlns:a16="http://schemas.microsoft.com/office/drawing/2014/main" id="{D7638E80-E895-4BED-9A57-8BFB14032E1C}"/>
              </a:ext>
            </a:extLst>
          </p:cNvPr>
          <p:cNvPicPr>
            <a:picLocks noChangeAspect="1"/>
          </p:cNvPicPr>
          <p:nvPr/>
        </p:nvPicPr>
        <p:blipFill>
          <a:blip r:embed="rId2"/>
          <a:stretch>
            <a:fillRect/>
          </a:stretch>
        </p:blipFill>
        <p:spPr>
          <a:xfrm>
            <a:off x="6267276" y="1266193"/>
            <a:ext cx="2248074" cy="142337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092859F-FE9C-4787-8F82-9A24FFF85F51}"/>
                  </a:ext>
                </a:extLst>
              </p:cNvPr>
              <p:cNvSpPr txBox="1"/>
              <p:nvPr/>
            </p:nvSpPr>
            <p:spPr>
              <a:xfrm>
                <a:off x="4000497" y="4073096"/>
                <a:ext cx="4330822" cy="34541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1100" smtClean="0">
                              <a:solidFill>
                                <a:srgbClr val="836967"/>
                              </a:solidFill>
                              <a:latin typeface="Cambria Math" panose="02040503050406030204" pitchFamily="18" charset="0"/>
                            </a:rPr>
                          </m:ctrlPr>
                        </m:fPr>
                        <m:num>
                          <m:r>
                            <a:rPr lang="en-IN" sz="1100">
                              <a:latin typeface="Cambria Math" panose="02040503050406030204" pitchFamily="18" charset="0"/>
                            </a:rPr>
                            <m:t>−</m:t>
                          </m:r>
                          <m:r>
                            <a:rPr lang="en-IN" sz="1100" i="0">
                              <a:latin typeface="Cambria Math" panose="02040503050406030204" pitchFamily="18" charset="0"/>
                            </a:rPr>
                            <m:t>0⋅57−0⋅57−0⋅57</m:t>
                          </m:r>
                        </m:num>
                        <m:den>
                          <m:r>
                            <a:rPr lang="en-IN" sz="1100" i="0">
                              <a:latin typeface="Cambria Math" panose="02040503050406030204" pitchFamily="18" charset="0"/>
                            </a:rPr>
                            <m:t>0⋅57</m:t>
                          </m:r>
                          <m:d>
                            <m:dPr>
                              <m:ctrlPr>
                                <a:rPr lang="en-IN" sz="1100" i="1">
                                  <a:solidFill>
                                    <a:srgbClr val="836967"/>
                                  </a:solidFill>
                                  <a:latin typeface="Cambria Math" panose="02040503050406030204" pitchFamily="18" charset="0"/>
                                </a:rPr>
                              </m:ctrlPr>
                            </m:dPr>
                            <m:e>
                              <m:r>
                                <a:rPr lang="en-IN" sz="1100" i="0">
                                  <a:latin typeface="Cambria Math" panose="02040503050406030204" pitchFamily="18" charset="0"/>
                                </a:rPr>
                                <m:t>1−0⋅57</m:t>
                              </m:r>
                            </m:e>
                          </m:d>
                          <m:r>
                            <a:rPr lang="en-IN" sz="1100" i="0">
                              <a:latin typeface="Cambria Math" panose="02040503050406030204" pitchFamily="18" charset="0"/>
                            </a:rPr>
                            <m:t>+0.57</m:t>
                          </m:r>
                          <m:d>
                            <m:dPr>
                              <m:ctrlPr>
                                <a:rPr lang="en-IN" sz="1100" i="1">
                                  <a:solidFill>
                                    <a:srgbClr val="836967"/>
                                  </a:solidFill>
                                  <a:latin typeface="Cambria Math" panose="02040503050406030204" pitchFamily="18" charset="0"/>
                                </a:rPr>
                              </m:ctrlPr>
                            </m:dPr>
                            <m:e>
                              <m:r>
                                <a:rPr lang="en-IN" sz="1100" i="0">
                                  <a:latin typeface="Cambria Math" panose="02040503050406030204" pitchFamily="18" charset="0"/>
                                </a:rPr>
                                <m:t>1−0⋅57</m:t>
                              </m:r>
                            </m:e>
                          </m:d>
                          <m:r>
                            <a:rPr lang="en-IN" sz="1100" i="0">
                              <a:latin typeface="Cambria Math" panose="02040503050406030204" pitchFamily="18" charset="0"/>
                            </a:rPr>
                            <m:t>+0⋅57</m:t>
                          </m:r>
                          <m:d>
                            <m:dPr>
                              <m:ctrlPr>
                                <a:rPr lang="en-IN" sz="1100" i="1">
                                  <a:solidFill>
                                    <a:srgbClr val="836967"/>
                                  </a:solidFill>
                                  <a:latin typeface="Cambria Math" panose="02040503050406030204" pitchFamily="18" charset="0"/>
                                </a:rPr>
                              </m:ctrlPr>
                            </m:dPr>
                            <m:e>
                              <m:r>
                                <a:rPr lang="en-IN" sz="1100" i="0">
                                  <a:latin typeface="Cambria Math" panose="02040503050406030204" pitchFamily="18" charset="0"/>
                                </a:rPr>
                                <m:t>1−0⋅57</m:t>
                              </m:r>
                            </m:e>
                          </m:d>
                        </m:den>
                      </m:f>
                      <m:r>
                        <a:rPr lang="en-IN" sz="1100" i="0">
                          <a:latin typeface="Cambria Math" panose="02040503050406030204" pitchFamily="18" charset="0"/>
                        </a:rPr>
                        <m:t>=−2.3</m:t>
                      </m:r>
                    </m:oMath>
                  </m:oMathPara>
                </a14:m>
                <a:endParaRPr lang="en-IN" sz="1100" dirty="0"/>
              </a:p>
            </p:txBody>
          </p:sp>
        </mc:Choice>
        <mc:Fallback>
          <p:sp>
            <p:nvSpPr>
              <p:cNvPr id="7" name="TextBox 6">
                <a:extLst>
                  <a:ext uri="{FF2B5EF4-FFF2-40B4-BE49-F238E27FC236}">
                    <a16:creationId xmlns:a16="http://schemas.microsoft.com/office/drawing/2014/main" id="{5092859F-FE9C-4787-8F82-9A24FFF85F51}"/>
                  </a:ext>
                </a:extLst>
              </p:cNvPr>
              <p:cNvSpPr txBox="1">
                <a:spLocks noRot="1" noChangeAspect="1" noMove="1" noResize="1" noEditPoints="1" noAdjustHandles="1" noChangeArrowheads="1" noChangeShapeType="1" noTextEdit="1"/>
              </p:cNvSpPr>
              <p:nvPr/>
            </p:nvSpPr>
            <p:spPr>
              <a:xfrm>
                <a:off x="4000497" y="4073096"/>
                <a:ext cx="4330822" cy="345416"/>
              </a:xfrm>
              <a:prstGeom prst="rect">
                <a:avLst/>
              </a:prstGeom>
              <a:blipFill>
                <a:blip r:embed="rId3"/>
                <a:stretch>
                  <a:fillRect b="-7018"/>
                </a:stretch>
              </a:blipFill>
            </p:spPr>
            <p:txBody>
              <a:bodyPr/>
              <a:lstStyle/>
              <a:p>
                <a:r>
                  <a:rPr lang="en-IN">
                    <a:noFill/>
                  </a:rPr>
                  <a:t> </a:t>
                </a:r>
              </a:p>
            </p:txBody>
          </p:sp>
        </mc:Fallback>
      </mc:AlternateContent>
      <p:pic>
        <p:nvPicPr>
          <p:cNvPr id="14" name="Picture 13">
            <a:extLst>
              <a:ext uri="{FF2B5EF4-FFF2-40B4-BE49-F238E27FC236}">
                <a16:creationId xmlns:a16="http://schemas.microsoft.com/office/drawing/2014/main" id="{FC3AB408-BA52-4B7E-A7AF-BB24721777A0}"/>
              </a:ext>
            </a:extLst>
          </p:cNvPr>
          <p:cNvPicPr>
            <a:picLocks noChangeAspect="1"/>
          </p:cNvPicPr>
          <p:nvPr/>
        </p:nvPicPr>
        <p:blipFill>
          <a:blip r:embed="rId4"/>
          <a:stretch>
            <a:fillRect/>
          </a:stretch>
        </p:blipFill>
        <p:spPr>
          <a:xfrm>
            <a:off x="1460250" y="3961679"/>
            <a:ext cx="1995447" cy="650075"/>
          </a:xfrm>
          <a:prstGeom prst="rect">
            <a:avLst/>
          </a:prstGeom>
        </p:spPr>
      </p:pic>
    </p:spTree>
    <p:extLst>
      <p:ext uri="{BB962C8B-B14F-4D97-AF65-F5344CB8AC3E}">
        <p14:creationId xmlns:p14="http://schemas.microsoft.com/office/powerpoint/2010/main" val="629834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29</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extLst>
              <p:ext uri="{D42A27DB-BD31-4B8C-83A1-F6EECF244321}">
                <p14:modId xmlns:p14="http://schemas.microsoft.com/office/powerpoint/2010/main" val="3520645975"/>
              </p:ext>
            </p:extLst>
          </p:nvPr>
        </p:nvGraphicFramePr>
        <p:xfrm>
          <a:off x="2171700" y="1258054"/>
          <a:ext cx="4800600" cy="1577340"/>
        </p:xfrm>
        <a:graphic>
          <a:graphicData uri="http://schemas.openxmlformats.org/drawingml/2006/table">
            <a:tbl>
              <a:tblPr/>
              <a:tblGrid>
                <a:gridCol w="304800">
                  <a:extLst>
                    <a:ext uri="{9D8B030D-6E8A-4147-A177-3AD203B41FA5}">
                      <a16:colId xmlns:a16="http://schemas.microsoft.com/office/drawing/2014/main" val="3488318182"/>
                    </a:ext>
                  </a:extLst>
                </a:gridCol>
                <a:gridCol w="279400">
                  <a:extLst>
                    <a:ext uri="{9D8B030D-6E8A-4147-A177-3AD203B41FA5}">
                      <a16:colId xmlns:a16="http://schemas.microsoft.com/office/drawing/2014/main" val="3853706099"/>
                    </a:ext>
                  </a:extLst>
                </a:gridCol>
                <a:gridCol w="457200">
                  <a:extLst>
                    <a:ext uri="{9D8B030D-6E8A-4147-A177-3AD203B41FA5}">
                      <a16:colId xmlns:a16="http://schemas.microsoft.com/office/drawing/2014/main" val="13247253"/>
                    </a:ext>
                  </a:extLst>
                </a:gridCol>
                <a:gridCol w="609600">
                  <a:extLst>
                    <a:ext uri="{9D8B030D-6E8A-4147-A177-3AD203B41FA5}">
                      <a16:colId xmlns:a16="http://schemas.microsoft.com/office/drawing/2014/main" val="3235532483"/>
                    </a:ext>
                  </a:extLst>
                </a:gridCol>
                <a:gridCol w="762000">
                  <a:extLst>
                    <a:ext uri="{9D8B030D-6E8A-4147-A177-3AD203B41FA5}">
                      <a16:colId xmlns:a16="http://schemas.microsoft.com/office/drawing/2014/main" val="1404642824"/>
                    </a:ext>
                  </a:extLst>
                </a:gridCol>
                <a:gridCol w="609600">
                  <a:extLst>
                    <a:ext uri="{9D8B030D-6E8A-4147-A177-3AD203B41FA5}">
                      <a16:colId xmlns:a16="http://schemas.microsoft.com/office/drawing/2014/main" val="911399647"/>
                    </a:ext>
                  </a:extLst>
                </a:gridCol>
                <a:gridCol w="825500">
                  <a:extLst>
                    <a:ext uri="{9D8B030D-6E8A-4147-A177-3AD203B41FA5}">
                      <a16:colId xmlns:a16="http://schemas.microsoft.com/office/drawing/2014/main" val="1053181750"/>
                    </a:ext>
                  </a:extLst>
                </a:gridCol>
                <a:gridCol w="952500">
                  <a:extLst>
                    <a:ext uri="{9D8B030D-6E8A-4147-A177-3AD203B41FA5}">
                      <a16:colId xmlns:a16="http://schemas.microsoft.com/office/drawing/2014/main" val="3867034638"/>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Leaf Output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New log Odds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86462" y="3390091"/>
            <a:ext cx="7417971" cy="830997"/>
          </a:xfrm>
          <a:prstGeom prst="rect">
            <a:avLst/>
          </a:prstGeom>
          <a:noFill/>
        </p:spPr>
        <p:txBody>
          <a:bodyPr wrap="square" rtlCol="0">
            <a:spAutoFit/>
          </a:bodyPr>
          <a:lstStyle/>
          <a:p>
            <a:pPr algn="ctr"/>
            <a:r>
              <a:rPr lang="en-US" sz="1200" b="1" dirty="0"/>
              <a:t>Step 4 : Compute the predictions</a:t>
            </a:r>
            <a:endParaRPr lang="en-US" sz="1200" dirty="0"/>
          </a:p>
          <a:p>
            <a:pPr algn="ctr"/>
            <a:r>
              <a:rPr lang="en-US" sz="1200" dirty="0"/>
              <a:t>New log(odds) = initial log(odds) + LR(Output value by D.T) -&gt; log(4/3) = 0.29</a:t>
            </a:r>
          </a:p>
          <a:p>
            <a:pPr algn="ctr"/>
            <a:r>
              <a:rPr lang="en-US" sz="1200" dirty="0"/>
              <a:t>New log(odds) = 2.9 +0.6(-2.3) = -1.09</a:t>
            </a:r>
          </a:p>
          <a:p>
            <a:pPr algn="ctr"/>
            <a:r>
              <a:rPr lang="en-US" sz="1200" dirty="0"/>
              <a:t>New log(odds) = 0.29+0.6(1.75) = 1.34</a:t>
            </a:r>
          </a:p>
        </p:txBody>
      </p:sp>
    </p:spTree>
    <p:extLst>
      <p:ext uri="{BB962C8B-B14F-4D97-AF65-F5344CB8AC3E}">
        <p14:creationId xmlns:p14="http://schemas.microsoft.com/office/powerpoint/2010/main" val="62988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396593F5-6942-624B-8688-4BABC64E2CFF}" type="datetime1">
              <a:rPr lang="en-IN" sz="900" smtClean="0">
                <a:latin typeface="Proxima Nova Rg" pitchFamily="50" charset="0"/>
              </a:rPr>
              <a:t>16-05-2021</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3</a:t>
            </a:fld>
            <a:endParaRPr lang="en-IN" sz="900" dirty="0">
              <a:latin typeface="Proxima Nova Rg" pitchFamily="50" charset="0"/>
            </a:endParaRPr>
          </a:p>
        </p:txBody>
      </p:sp>
      <p:sp>
        <p:nvSpPr>
          <p:cNvPr id="19" name="TextBox 18">
            <a:extLst>
              <a:ext uri="{FF2B5EF4-FFF2-40B4-BE49-F238E27FC236}">
                <a16:creationId xmlns:a16="http://schemas.microsoft.com/office/drawing/2014/main" id="{EAB68D46-3664-4D61-9A06-156A05A52D49}"/>
              </a:ext>
            </a:extLst>
          </p:cNvPr>
          <p:cNvSpPr txBox="1"/>
          <p:nvPr/>
        </p:nvSpPr>
        <p:spPr>
          <a:xfrm>
            <a:off x="520995" y="335280"/>
            <a:ext cx="1907294" cy="369332"/>
          </a:xfrm>
          <a:prstGeom prst="rect">
            <a:avLst/>
          </a:prstGeom>
          <a:noFill/>
        </p:spPr>
        <p:txBody>
          <a:bodyPr wrap="square" rtlCol="0">
            <a:spAutoFit/>
          </a:bodyPr>
          <a:lstStyle/>
          <a:p>
            <a:pPr algn="ctr"/>
            <a:r>
              <a:rPr lang="en-US" b="1" dirty="0">
                <a:solidFill>
                  <a:schemeClr val="bg1"/>
                </a:solidFill>
              </a:rPr>
              <a:t>Modules Included</a:t>
            </a:r>
          </a:p>
        </p:txBody>
      </p:sp>
      <p:sp>
        <p:nvSpPr>
          <p:cNvPr id="2" name="Rectangle 1"/>
          <p:cNvSpPr/>
          <p:nvPr/>
        </p:nvSpPr>
        <p:spPr>
          <a:xfrm>
            <a:off x="697830" y="1230030"/>
            <a:ext cx="7648647" cy="1569660"/>
          </a:xfrm>
          <a:prstGeom prst="rect">
            <a:avLst/>
          </a:prstGeom>
        </p:spPr>
        <p:txBody>
          <a:bodyPr wrap="square">
            <a:spAutoFit/>
          </a:bodyPr>
          <a:lstStyle/>
          <a:p>
            <a:pPr marL="342900" lvl="1" indent="-342900">
              <a:buFont typeface="Arial" panose="020B0604020202020204" pitchFamily="34" charset="0"/>
              <a:buChar char="•"/>
            </a:pPr>
            <a:r>
              <a:rPr lang="en-US" sz="2400" dirty="0">
                <a:solidFill>
                  <a:schemeClr val="bg1"/>
                </a:solidFill>
              </a:rPr>
              <a:t>Quick Recap - AdaBoost</a:t>
            </a:r>
          </a:p>
          <a:p>
            <a:pPr marL="342900" lvl="1" indent="-342900">
              <a:buFont typeface="Arial" panose="020B0604020202020204" pitchFamily="34" charset="0"/>
              <a:buChar char="•"/>
            </a:pPr>
            <a:r>
              <a:rPr lang="en-US" sz="2400" dirty="0">
                <a:solidFill>
                  <a:schemeClr val="bg1"/>
                </a:solidFill>
              </a:rPr>
              <a:t>Gradient Boosting</a:t>
            </a:r>
          </a:p>
          <a:p>
            <a:pPr marL="342900" lvl="1" indent="-342900">
              <a:buFont typeface="Arial" panose="020B0604020202020204" pitchFamily="34" charset="0"/>
              <a:buChar char="•"/>
            </a:pPr>
            <a:r>
              <a:rPr lang="en-US" sz="2400" dirty="0">
                <a:solidFill>
                  <a:schemeClr val="bg1"/>
                </a:solidFill>
              </a:rPr>
              <a:t>Gradient Descent</a:t>
            </a:r>
          </a:p>
          <a:p>
            <a:pPr marL="342900" lvl="1" indent="-342900">
              <a:buFont typeface="Arial" panose="020B0604020202020204" pitchFamily="34" charset="0"/>
              <a:buChar char="•"/>
            </a:pPr>
            <a:r>
              <a:rPr lang="en-US" sz="2400" dirty="0" err="1">
                <a:solidFill>
                  <a:schemeClr val="bg1"/>
                </a:solidFill>
              </a:rPr>
              <a:t>XGBoost</a:t>
            </a:r>
            <a:r>
              <a:rPr lang="en-US" sz="2400" dirty="0">
                <a:solidFill>
                  <a:schemeClr val="bg1"/>
                </a:solidFill>
              </a:rPr>
              <a:t> – (pros /cons) </a:t>
            </a:r>
          </a:p>
        </p:txBody>
      </p:sp>
    </p:spTree>
    <p:extLst>
      <p:ext uri="{BB962C8B-B14F-4D97-AF65-F5344CB8AC3E}">
        <p14:creationId xmlns:p14="http://schemas.microsoft.com/office/powerpoint/2010/main" val="126702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30</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nvGraphicFramePr>
        <p:xfrm>
          <a:off x="1365250" y="1241276"/>
          <a:ext cx="6413500" cy="1577340"/>
        </p:xfrm>
        <a:graphic>
          <a:graphicData uri="http://schemas.openxmlformats.org/drawingml/2006/table">
            <a:tbl>
              <a:tblPr/>
              <a:tblGrid>
                <a:gridCol w="304800">
                  <a:extLst>
                    <a:ext uri="{9D8B030D-6E8A-4147-A177-3AD203B41FA5}">
                      <a16:colId xmlns:a16="http://schemas.microsoft.com/office/drawing/2014/main" val="3488318182"/>
                    </a:ext>
                  </a:extLst>
                </a:gridCol>
                <a:gridCol w="279400">
                  <a:extLst>
                    <a:ext uri="{9D8B030D-6E8A-4147-A177-3AD203B41FA5}">
                      <a16:colId xmlns:a16="http://schemas.microsoft.com/office/drawing/2014/main" val="3853706099"/>
                    </a:ext>
                  </a:extLst>
                </a:gridCol>
                <a:gridCol w="457200">
                  <a:extLst>
                    <a:ext uri="{9D8B030D-6E8A-4147-A177-3AD203B41FA5}">
                      <a16:colId xmlns:a16="http://schemas.microsoft.com/office/drawing/2014/main" val="13247253"/>
                    </a:ext>
                  </a:extLst>
                </a:gridCol>
                <a:gridCol w="609600">
                  <a:extLst>
                    <a:ext uri="{9D8B030D-6E8A-4147-A177-3AD203B41FA5}">
                      <a16:colId xmlns:a16="http://schemas.microsoft.com/office/drawing/2014/main" val="3235532483"/>
                    </a:ext>
                  </a:extLst>
                </a:gridCol>
                <a:gridCol w="762000">
                  <a:extLst>
                    <a:ext uri="{9D8B030D-6E8A-4147-A177-3AD203B41FA5}">
                      <a16:colId xmlns:a16="http://schemas.microsoft.com/office/drawing/2014/main" val="1404642824"/>
                    </a:ext>
                  </a:extLst>
                </a:gridCol>
                <a:gridCol w="609600">
                  <a:extLst>
                    <a:ext uri="{9D8B030D-6E8A-4147-A177-3AD203B41FA5}">
                      <a16:colId xmlns:a16="http://schemas.microsoft.com/office/drawing/2014/main" val="911399647"/>
                    </a:ext>
                  </a:extLst>
                </a:gridCol>
                <a:gridCol w="825500">
                  <a:extLst>
                    <a:ext uri="{9D8B030D-6E8A-4147-A177-3AD203B41FA5}">
                      <a16:colId xmlns:a16="http://schemas.microsoft.com/office/drawing/2014/main" val="1053181750"/>
                    </a:ext>
                  </a:extLst>
                </a:gridCol>
                <a:gridCol w="952500">
                  <a:extLst>
                    <a:ext uri="{9D8B030D-6E8A-4147-A177-3AD203B41FA5}">
                      <a16:colId xmlns:a16="http://schemas.microsoft.com/office/drawing/2014/main" val="3867034638"/>
                    </a:ext>
                  </a:extLst>
                </a:gridCol>
                <a:gridCol w="673100">
                  <a:extLst>
                    <a:ext uri="{9D8B030D-6E8A-4147-A177-3AD203B41FA5}">
                      <a16:colId xmlns:a16="http://schemas.microsoft.com/office/drawing/2014/main" val="2894837811"/>
                    </a:ext>
                  </a:extLst>
                </a:gridCol>
                <a:gridCol w="939800">
                  <a:extLst>
                    <a:ext uri="{9D8B030D-6E8A-4147-A177-3AD203B41FA5}">
                      <a16:colId xmlns:a16="http://schemas.microsoft.com/office/drawing/2014/main" val="382226020"/>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Leaf Output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dirty="0">
                          <a:solidFill>
                            <a:srgbClr val="000000"/>
                          </a:solidFill>
                          <a:effectLst/>
                          <a:latin typeface="Calibri" panose="020F0502020204030204" pitchFamily="34" charset="0"/>
                        </a:rPr>
                        <a:t>New log Odds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New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New 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86462" y="3390091"/>
            <a:ext cx="7417971" cy="276999"/>
          </a:xfrm>
          <a:prstGeom prst="rect">
            <a:avLst/>
          </a:prstGeom>
          <a:noFill/>
        </p:spPr>
        <p:txBody>
          <a:bodyPr wrap="square" rtlCol="0">
            <a:spAutoFit/>
          </a:bodyPr>
          <a:lstStyle/>
          <a:p>
            <a:pPr algn="ctr"/>
            <a:r>
              <a:rPr lang="en-US" sz="1200" b="1" dirty="0"/>
              <a:t>Step 5 : Build another tree on top of this residual</a:t>
            </a:r>
            <a:endParaRPr lang="en-US" sz="1200" dirty="0"/>
          </a:p>
        </p:txBody>
      </p:sp>
    </p:spTree>
    <p:extLst>
      <p:ext uri="{BB962C8B-B14F-4D97-AF65-F5344CB8AC3E}">
        <p14:creationId xmlns:p14="http://schemas.microsoft.com/office/powerpoint/2010/main" val="2793645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31</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nvGraphicFramePr>
        <p:xfrm>
          <a:off x="1365250" y="1241276"/>
          <a:ext cx="6413500" cy="1577340"/>
        </p:xfrm>
        <a:graphic>
          <a:graphicData uri="http://schemas.openxmlformats.org/drawingml/2006/table">
            <a:tbl>
              <a:tblPr/>
              <a:tblGrid>
                <a:gridCol w="304800">
                  <a:extLst>
                    <a:ext uri="{9D8B030D-6E8A-4147-A177-3AD203B41FA5}">
                      <a16:colId xmlns:a16="http://schemas.microsoft.com/office/drawing/2014/main" val="3488318182"/>
                    </a:ext>
                  </a:extLst>
                </a:gridCol>
                <a:gridCol w="279400">
                  <a:extLst>
                    <a:ext uri="{9D8B030D-6E8A-4147-A177-3AD203B41FA5}">
                      <a16:colId xmlns:a16="http://schemas.microsoft.com/office/drawing/2014/main" val="3853706099"/>
                    </a:ext>
                  </a:extLst>
                </a:gridCol>
                <a:gridCol w="457200">
                  <a:extLst>
                    <a:ext uri="{9D8B030D-6E8A-4147-A177-3AD203B41FA5}">
                      <a16:colId xmlns:a16="http://schemas.microsoft.com/office/drawing/2014/main" val="13247253"/>
                    </a:ext>
                  </a:extLst>
                </a:gridCol>
                <a:gridCol w="609600">
                  <a:extLst>
                    <a:ext uri="{9D8B030D-6E8A-4147-A177-3AD203B41FA5}">
                      <a16:colId xmlns:a16="http://schemas.microsoft.com/office/drawing/2014/main" val="3235532483"/>
                    </a:ext>
                  </a:extLst>
                </a:gridCol>
                <a:gridCol w="762000">
                  <a:extLst>
                    <a:ext uri="{9D8B030D-6E8A-4147-A177-3AD203B41FA5}">
                      <a16:colId xmlns:a16="http://schemas.microsoft.com/office/drawing/2014/main" val="1404642824"/>
                    </a:ext>
                  </a:extLst>
                </a:gridCol>
                <a:gridCol w="609600">
                  <a:extLst>
                    <a:ext uri="{9D8B030D-6E8A-4147-A177-3AD203B41FA5}">
                      <a16:colId xmlns:a16="http://schemas.microsoft.com/office/drawing/2014/main" val="911399647"/>
                    </a:ext>
                  </a:extLst>
                </a:gridCol>
                <a:gridCol w="825500">
                  <a:extLst>
                    <a:ext uri="{9D8B030D-6E8A-4147-A177-3AD203B41FA5}">
                      <a16:colId xmlns:a16="http://schemas.microsoft.com/office/drawing/2014/main" val="1053181750"/>
                    </a:ext>
                  </a:extLst>
                </a:gridCol>
                <a:gridCol w="952500">
                  <a:extLst>
                    <a:ext uri="{9D8B030D-6E8A-4147-A177-3AD203B41FA5}">
                      <a16:colId xmlns:a16="http://schemas.microsoft.com/office/drawing/2014/main" val="3867034638"/>
                    </a:ext>
                  </a:extLst>
                </a:gridCol>
                <a:gridCol w="673100">
                  <a:extLst>
                    <a:ext uri="{9D8B030D-6E8A-4147-A177-3AD203B41FA5}">
                      <a16:colId xmlns:a16="http://schemas.microsoft.com/office/drawing/2014/main" val="2894837811"/>
                    </a:ext>
                  </a:extLst>
                </a:gridCol>
                <a:gridCol w="939800">
                  <a:extLst>
                    <a:ext uri="{9D8B030D-6E8A-4147-A177-3AD203B41FA5}">
                      <a16:colId xmlns:a16="http://schemas.microsoft.com/office/drawing/2014/main" val="382226020"/>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Leaf Output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dirty="0">
                          <a:solidFill>
                            <a:srgbClr val="000000"/>
                          </a:solidFill>
                          <a:effectLst/>
                          <a:latin typeface="Calibri" panose="020F0502020204030204" pitchFamily="34" charset="0"/>
                        </a:rPr>
                        <a:t>New log Odds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New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New 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pic>
        <p:nvPicPr>
          <p:cNvPr id="6" name="Picture 5">
            <a:extLst>
              <a:ext uri="{FF2B5EF4-FFF2-40B4-BE49-F238E27FC236}">
                <a16:creationId xmlns:a16="http://schemas.microsoft.com/office/drawing/2014/main" id="{93778D80-A5CC-4045-8149-1FB62CE9E836}"/>
              </a:ext>
            </a:extLst>
          </p:cNvPr>
          <p:cNvPicPr>
            <a:picLocks noChangeAspect="1"/>
          </p:cNvPicPr>
          <p:nvPr/>
        </p:nvPicPr>
        <p:blipFill>
          <a:blip r:embed="rId2"/>
          <a:stretch>
            <a:fillRect/>
          </a:stretch>
        </p:blipFill>
        <p:spPr>
          <a:xfrm>
            <a:off x="2210499" y="3142081"/>
            <a:ext cx="4723002" cy="1383671"/>
          </a:xfrm>
          <a:prstGeom prst="rect">
            <a:avLst/>
          </a:prstGeom>
        </p:spPr>
      </p:pic>
    </p:spTree>
    <p:extLst>
      <p:ext uri="{BB962C8B-B14F-4D97-AF65-F5344CB8AC3E}">
        <p14:creationId xmlns:p14="http://schemas.microsoft.com/office/powerpoint/2010/main" val="4293513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2E1BE4-9DB7-42F4-959F-2DA141D17543}"/>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7CA4FEF8-64A5-4199-A526-689EAB85C62C}"/>
              </a:ext>
            </a:extLst>
          </p:cNvPr>
          <p:cNvSpPr>
            <a:spLocks noGrp="1"/>
          </p:cNvSpPr>
          <p:nvPr>
            <p:ph type="sldNum" sz="quarter" idx="12"/>
          </p:nvPr>
        </p:nvSpPr>
        <p:spPr/>
        <p:txBody>
          <a:bodyPr/>
          <a:lstStyle/>
          <a:p>
            <a:fld id="{273EEA2F-D825-49D3-9C25-497F06EFD3F7}" type="slidenum">
              <a:rPr lang="en-IN" smtClean="0"/>
              <a:t>32</a:t>
            </a:fld>
            <a:endParaRPr lang="en-IN"/>
          </a:p>
        </p:txBody>
      </p:sp>
      <p:sp>
        <p:nvSpPr>
          <p:cNvPr id="5" name="Title 4">
            <a:extLst>
              <a:ext uri="{FF2B5EF4-FFF2-40B4-BE49-F238E27FC236}">
                <a16:creationId xmlns:a16="http://schemas.microsoft.com/office/drawing/2014/main" id="{47B9A83D-5C7A-4A66-82A9-43DA9253A5A4}"/>
              </a:ext>
            </a:extLst>
          </p:cNvPr>
          <p:cNvSpPr>
            <a:spLocks noGrp="1"/>
          </p:cNvSpPr>
          <p:nvPr>
            <p:ph type="title"/>
          </p:nvPr>
        </p:nvSpPr>
        <p:spPr/>
        <p:txBody>
          <a:bodyPr/>
          <a:lstStyle/>
          <a:p>
            <a:endParaRPr lang="en-IN"/>
          </a:p>
        </p:txBody>
      </p:sp>
      <p:sp>
        <p:nvSpPr>
          <p:cNvPr id="6" name="Rectangle 5">
            <a:extLst>
              <a:ext uri="{FF2B5EF4-FFF2-40B4-BE49-F238E27FC236}">
                <a16:creationId xmlns:a16="http://schemas.microsoft.com/office/drawing/2014/main" id="{FFAEC0FA-476F-4600-9C13-1853CDDB10F0}"/>
              </a:ext>
            </a:extLst>
          </p:cNvPr>
          <p:cNvSpPr/>
          <p:nvPr/>
        </p:nvSpPr>
        <p:spPr>
          <a:xfrm>
            <a:off x="3632433" y="1040235"/>
            <a:ext cx="1879134" cy="318782"/>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XGBOOST</a:t>
            </a:r>
            <a:endParaRPr lang="en-IN" dirty="0"/>
          </a:p>
        </p:txBody>
      </p:sp>
      <p:grpSp>
        <p:nvGrpSpPr>
          <p:cNvPr id="10" name="Group 9">
            <a:extLst>
              <a:ext uri="{FF2B5EF4-FFF2-40B4-BE49-F238E27FC236}">
                <a16:creationId xmlns:a16="http://schemas.microsoft.com/office/drawing/2014/main" id="{319F9AC1-5C59-4296-BF33-518F230DF074}"/>
              </a:ext>
            </a:extLst>
          </p:cNvPr>
          <p:cNvGrpSpPr/>
          <p:nvPr/>
        </p:nvGrpSpPr>
        <p:grpSpPr>
          <a:xfrm>
            <a:off x="0" y="1894722"/>
            <a:ext cx="9144000" cy="2078638"/>
            <a:chOff x="0" y="1812022"/>
            <a:chExt cx="9144000" cy="2078638"/>
          </a:xfrm>
        </p:grpSpPr>
        <p:sp>
          <p:nvSpPr>
            <p:cNvPr id="9" name="Rectangle 8">
              <a:extLst>
                <a:ext uri="{FF2B5EF4-FFF2-40B4-BE49-F238E27FC236}">
                  <a16:creationId xmlns:a16="http://schemas.microsoft.com/office/drawing/2014/main" id="{EED49160-B3F6-4B9F-B61C-8219F571E0A3}"/>
                </a:ext>
              </a:extLst>
            </p:cNvPr>
            <p:cNvSpPr/>
            <p:nvPr/>
          </p:nvSpPr>
          <p:spPr>
            <a:xfrm>
              <a:off x="0" y="1812022"/>
              <a:ext cx="9144000" cy="207208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845CA76C-05A2-4A8A-A470-7D3BCFB75A93}"/>
                </a:ext>
              </a:extLst>
            </p:cNvPr>
            <p:cNvPicPr>
              <a:picLocks noChangeAspect="1"/>
            </p:cNvPicPr>
            <p:nvPr/>
          </p:nvPicPr>
          <p:blipFill>
            <a:blip r:embed="rId2"/>
            <a:stretch>
              <a:fillRect/>
            </a:stretch>
          </p:blipFill>
          <p:spPr>
            <a:xfrm>
              <a:off x="924886" y="1812060"/>
              <a:ext cx="7294228" cy="2078600"/>
            </a:xfrm>
            <a:prstGeom prst="rect">
              <a:avLst/>
            </a:prstGeom>
          </p:spPr>
        </p:pic>
      </p:grpSp>
    </p:spTree>
    <p:extLst>
      <p:ext uri="{BB962C8B-B14F-4D97-AF65-F5344CB8AC3E}">
        <p14:creationId xmlns:p14="http://schemas.microsoft.com/office/powerpoint/2010/main" val="2588357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0" y="716037"/>
            <a:ext cx="2603231"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16-05-2021</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7"/>
            <a:ext cx="6568040" cy="382564"/>
          </a:xfrm>
        </p:spPr>
        <p:txBody>
          <a:bodyPr/>
          <a:lstStyle/>
          <a:p>
            <a:r>
              <a:rPr lang="en-US" dirty="0"/>
              <a:t>Bias and Variance in regression models</a:t>
            </a:r>
          </a:p>
        </p:txBody>
      </p:sp>
      <p:pic>
        <p:nvPicPr>
          <p:cNvPr id="4" name="Picture 2" descr="https://s3-ap-south-1.amazonaws.com/av-blog-media/wp-content/uploads/2017/06/05153246/bias-variance.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1" t="5996" r="4564" b="3478"/>
          <a:stretch/>
        </p:blipFill>
        <p:spPr bwMode="auto">
          <a:xfrm>
            <a:off x="6070791" y="1017450"/>
            <a:ext cx="2060838" cy="19951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3162" y="777851"/>
            <a:ext cx="5173865" cy="1200329"/>
          </a:xfrm>
          <a:prstGeom prst="rect">
            <a:avLst/>
          </a:prstGeom>
        </p:spPr>
        <p:txBody>
          <a:bodyPr wrap="square">
            <a:spAutoFit/>
          </a:bodyPr>
          <a:lstStyle/>
          <a:p>
            <a:pPr fontAlgn="base"/>
            <a:r>
              <a:rPr lang="en-US" sz="1200" dirty="0">
                <a:solidFill>
                  <a:srgbClr val="555555"/>
                </a:solidFill>
                <a:latin typeface="Helvetica Neue"/>
              </a:rPr>
              <a:t>The prediction error for any machine learning algorithm can be broken down into three parts:</a:t>
            </a:r>
          </a:p>
          <a:p>
            <a:pPr fontAlgn="base"/>
            <a:endParaRPr lang="en-US" sz="1200" dirty="0">
              <a:solidFill>
                <a:srgbClr val="555555"/>
              </a:solidFill>
              <a:latin typeface="Helvetica Neue"/>
            </a:endParaRPr>
          </a:p>
          <a:p>
            <a:pPr marL="214313" indent="-214313" fontAlgn="base">
              <a:buFont typeface="Arial" panose="020B0604020202020204" pitchFamily="34" charset="0"/>
              <a:buChar char="•"/>
            </a:pPr>
            <a:r>
              <a:rPr lang="en-US" sz="1200" dirty="0">
                <a:solidFill>
                  <a:srgbClr val="555555"/>
                </a:solidFill>
                <a:latin typeface="Helvetica Neue"/>
              </a:rPr>
              <a:t>Bias Error</a:t>
            </a:r>
          </a:p>
          <a:p>
            <a:pPr marL="214313" indent="-214313" fontAlgn="base">
              <a:buFont typeface="Arial" panose="020B0604020202020204" pitchFamily="34" charset="0"/>
              <a:buChar char="•"/>
            </a:pPr>
            <a:r>
              <a:rPr lang="en-US" sz="1200" dirty="0">
                <a:solidFill>
                  <a:srgbClr val="555555"/>
                </a:solidFill>
                <a:latin typeface="Helvetica Neue"/>
              </a:rPr>
              <a:t>Variance Error</a:t>
            </a:r>
          </a:p>
          <a:p>
            <a:pPr marL="214313" indent="-214313" fontAlgn="base">
              <a:buFont typeface="Arial" panose="020B0604020202020204" pitchFamily="34" charset="0"/>
              <a:buChar char="•"/>
            </a:pPr>
            <a:r>
              <a:rPr lang="en-US" sz="1200" dirty="0">
                <a:solidFill>
                  <a:srgbClr val="555555"/>
                </a:solidFill>
                <a:latin typeface="Helvetica Neue"/>
              </a:rPr>
              <a:t>Irreducible Error</a:t>
            </a:r>
          </a:p>
        </p:txBody>
      </p:sp>
      <p:sp>
        <p:nvSpPr>
          <p:cNvPr id="6" name="Rectangle 5"/>
          <p:cNvSpPr/>
          <p:nvPr/>
        </p:nvSpPr>
        <p:spPr>
          <a:xfrm>
            <a:off x="443162" y="2015015"/>
            <a:ext cx="5173867" cy="830997"/>
          </a:xfrm>
          <a:prstGeom prst="rect">
            <a:avLst/>
          </a:prstGeom>
        </p:spPr>
        <p:txBody>
          <a:bodyPr wrap="square">
            <a:spAutoFit/>
          </a:bodyPr>
          <a:lstStyle/>
          <a:p>
            <a:pPr algn="just"/>
            <a:r>
              <a:rPr lang="en-US" sz="1200" dirty="0">
                <a:solidFill>
                  <a:srgbClr val="555555"/>
                </a:solidFill>
                <a:latin typeface="Helvetica Neue"/>
              </a:rPr>
              <a:t>The irreducible error cannot be reduced regardless of what algorithm is used. It is the error introduced from the chosen framing of the problem and may be caused by factors like unknown variables that influence the mapping of the input variables to the output variable.</a:t>
            </a:r>
            <a:endParaRPr lang="en-US" sz="1200" dirty="0"/>
          </a:p>
        </p:txBody>
      </p:sp>
      <p:pic>
        <p:nvPicPr>
          <p:cNvPr id="2" name="Picture 1"/>
          <p:cNvPicPr>
            <a:picLocks noChangeAspect="1"/>
          </p:cNvPicPr>
          <p:nvPr/>
        </p:nvPicPr>
        <p:blipFill>
          <a:blip r:embed="rId3"/>
          <a:stretch>
            <a:fillRect/>
          </a:stretch>
        </p:blipFill>
        <p:spPr>
          <a:xfrm>
            <a:off x="1794424" y="3164317"/>
            <a:ext cx="5552502" cy="1659952"/>
          </a:xfrm>
          <a:prstGeom prst="rect">
            <a:avLst/>
          </a:prstGeom>
        </p:spPr>
      </p:pic>
    </p:spTree>
    <p:extLst>
      <p:ext uri="{BB962C8B-B14F-4D97-AF65-F5344CB8AC3E}">
        <p14:creationId xmlns:p14="http://schemas.microsoft.com/office/powerpoint/2010/main" val="1997552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5</a:t>
            </a:fld>
            <a:endParaRPr lang="en-IN"/>
          </a:p>
        </p:txBody>
      </p:sp>
      <p:sp>
        <p:nvSpPr>
          <p:cNvPr id="5" name="Title 4"/>
          <p:cNvSpPr>
            <a:spLocks noGrp="1"/>
          </p:cNvSpPr>
          <p:nvPr>
            <p:ph type="title"/>
          </p:nvPr>
        </p:nvSpPr>
        <p:spPr/>
        <p:txBody>
          <a:bodyPr/>
          <a:lstStyle/>
          <a:p>
            <a:r>
              <a:rPr lang="en-IN" dirty="0"/>
              <a:t>Ada Boost</a:t>
            </a:r>
          </a:p>
        </p:txBody>
      </p:sp>
      <p:pic>
        <p:nvPicPr>
          <p:cNvPr id="4" name="Picture 3"/>
          <p:cNvPicPr>
            <a:picLocks noChangeAspect="1"/>
          </p:cNvPicPr>
          <p:nvPr/>
        </p:nvPicPr>
        <p:blipFill>
          <a:blip r:embed="rId2"/>
          <a:stretch>
            <a:fillRect/>
          </a:stretch>
        </p:blipFill>
        <p:spPr>
          <a:xfrm>
            <a:off x="420176" y="810253"/>
            <a:ext cx="3004150" cy="1763442"/>
          </a:xfrm>
          <a:prstGeom prst="rect">
            <a:avLst/>
          </a:prstGeom>
        </p:spPr>
      </p:pic>
      <p:pic>
        <p:nvPicPr>
          <p:cNvPr id="6" name="Picture 5"/>
          <p:cNvPicPr>
            <a:picLocks noChangeAspect="1"/>
          </p:cNvPicPr>
          <p:nvPr/>
        </p:nvPicPr>
        <p:blipFill>
          <a:blip r:embed="rId3"/>
          <a:stretch>
            <a:fillRect/>
          </a:stretch>
        </p:blipFill>
        <p:spPr>
          <a:xfrm>
            <a:off x="4052582" y="858648"/>
            <a:ext cx="4724032" cy="1962400"/>
          </a:xfrm>
          <a:prstGeom prst="rect">
            <a:avLst/>
          </a:prstGeom>
        </p:spPr>
      </p:pic>
      <p:sp>
        <p:nvSpPr>
          <p:cNvPr id="7" name="Rectangle 6"/>
          <p:cNvSpPr/>
          <p:nvPr/>
        </p:nvSpPr>
        <p:spPr>
          <a:xfrm>
            <a:off x="438000" y="3045036"/>
            <a:ext cx="3247101" cy="523220"/>
          </a:xfrm>
          <a:prstGeom prst="rect">
            <a:avLst/>
          </a:prstGeom>
        </p:spPr>
        <p:txBody>
          <a:bodyPr wrap="square">
            <a:spAutoFit/>
          </a:bodyPr>
          <a:lstStyle/>
          <a:p>
            <a:r>
              <a:rPr lang="en-US" altLang="en-US" sz="1400" dirty="0"/>
              <a:t>Error rate:</a:t>
            </a:r>
          </a:p>
          <a:p>
            <a:r>
              <a:rPr lang="en-US" altLang="en-US" sz="1400" dirty="0"/>
              <a:t>(</a:t>
            </a:r>
            <a:r>
              <a:rPr lang="en-US" altLang="en-US" sz="1400" i="1" dirty="0" err="1"/>
              <a:t>i</a:t>
            </a:r>
            <a:r>
              <a:rPr lang="en-US" altLang="en-US" sz="1400" dirty="0"/>
              <a:t> = index of classifier, </a:t>
            </a:r>
            <a:r>
              <a:rPr lang="en-US" altLang="en-US" sz="1400" i="1" dirty="0"/>
              <a:t>j</a:t>
            </a:r>
            <a:r>
              <a:rPr lang="en-US" altLang="en-US" sz="1400" dirty="0"/>
              <a:t>=index of instance)</a:t>
            </a:r>
          </a:p>
        </p:txBody>
      </p:sp>
      <p:graphicFrame>
        <p:nvGraphicFramePr>
          <p:cNvPr id="8" name="Object 2"/>
          <p:cNvGraphicFramePr>
            <a:graphicFrameLocks noGrp="1" noChangeAspect="1"/>
          </p:cNvGraphicFramePr>
          <p:nvPr>
            <p:ph sz="half" idx="4294967295"/>
            <p:extLst>
              <p:ext uri="{D42A27DB-BD31-4B8C-83A1-F6EECF244321}">
                <p14:modId xmlns:p14="http://schemas.microsoft.com/office/powerpoint/2010/main" val="3459025743"/>
              </p:ext>
            </p:extLst>
          </p:nvPr>
        </p:nvGraphicFramePr>
        <p:xfrm>
          <a:off x="478323" y="3747849"/>
          <a:ext cx="3166454" cy="839821"/>
        </p:xfrm>
        <a:graphic>
          <a:graphicData uri="http://schemas.openxmlformats.org/presentationml/2006/ole">
            <mc:AlternateContent xmlns:mc="http://schemas.openxmlformats.org/markup-compatibility/2006">
              <mc:Choice xmlns:v="urn:schemas-microsoft-com:vml" Requires="v">
                <p:oleObj name="Equation" r:id="rId4" imgW="1675673" imgH="444307" progId="Equation.3">
                  <p:embed/>
                </p:oleObj>
              </mc:Choice>
              <mc:Fallback>
                <p:oleObj name="Equation" r:id="rId4" imgW="1675673" imgH="444307" progId="Equation.3">
                  <p:embed/>
                  <p:pic>
                    <p:nvPicPr>
                      <p:cNvPr id="3379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23" y="3747849"/>
                        <a:ext cx="3166454" cy="839821"/>
                      </a:xfrm>
                      <a:prstGeom prst="rect">
                        <a:avLst/>
                      </a:prstGeom>
                      <a:noFill/>
                      <a:ln>
                        <a:noFill/>
                      </a:ln>
                    </p:spPr>
                  </p:pic>
                </p:oleObj>
              </mc:Fallback>
            </mc:AlternateContent>
          </a:graphicData>
        </a:graphic>
      </p:graphicFrame>
      <p:sp>
        <p:nvSpPr>
          <p:cNvPr id="9" name="Rectangle 8"/>
          <p:cNvSpPr/>
          <p:nvPr/>
        </p:nvSpPr>
        <p:spPr>
          <a:xfrm>
            <a:off x="4052581" y="2921283"/>
            <a:ext cx="5015791" cy="954107"/>
          </a:xfrm>
          <a:prstGeom prst="rect">
            <a:avLst/>
          </a:prstGeom>
        </p:spPr>
        <p:txBody>
          <a:bodyPr wrap="square">
            <a:spAutoFit/>
          </a:bodyPr>
          <a:lstStyle/>
          <a:p>
            <a:r>
              <a:rPr lang="en-US" altLang="en-US" sz="1400" dirty="0"/>
              <a:t>The lower a classifier error rate, the more accurate it is, and therefore, the higher its weight for voting should be</a:t>
            </a:r>
          </a:p>
          <a:p>
            <a:endParaRPr lang="en-US" altLang="en-US" sz="1400" dirty="0"/>
          </a:p>
          <a:p>
            <a:r>
              <a:rPr lang="en-US" altLang="en-US" sz="1400" dirty="0"/>
              <a:t>Weight of a classifier </a:t>
            </a:r>
            <a:r>
              <a:rPr lang="en-US" altLang="en-US" sz="1400" dirty="0">
                <a:solidFill>
                  <a:srgbClr val="FF0000"/>
                </a:solidFill>
              </a:rPr>
              <a:t>C</a:t>
            </a:r>
            <a:r>
              <a:rPr lang="en-US" altLang="en-US" sz="1400" baseline="-25000" dirty="0">
                <a:solidFill>
                  <a:srgbClr val="FF0000"/>
                </a:solidFill>
              </a:rPr>
              <a:t>i</a:t>
            </a:r>
            <a:r>
              <a:rPr lang="ja-JP" altLang="en-US" sz="1400" dirty="0"/>
              <a:t>’</a:t>
            </a:r>
            <a:r>
              <a:rPr lang="en-US" altLang="ja-JP" sz="1400" dirty="0"/>
              <a:t>s vote is </a:t>
            </a:r>
          </a:p>
        </p:txBody>
      </p:sp>
      <p:graphicFrame>
        <p:nvGraphicFramePr>
          <p:cNvPr id="10" name="Object 3"/>
          <p:cNvGraphicFramePr>
            <a:graphicFrameLocks noChangeAspect="1"/>
          </p:cNvGraphicFramePr>
          <p:nvPr>
            <p:extLst>
              <p:ext uri="{D42A27DB-BD31-4B8C-83A1-F6EECF244321}">
                <p14:modId xmlns:p14="http://schemas.microsoft.com/office/powerpoint/2010/main" val="102393135"/>
              </p:ext>
            </p:extLst>
          </p:nvPr>
        </p:nvGraphicFramePr>
        <p:xfrm>
          <a:off x="4229386" y="4005883"/>
          <a:ext cx="1628274" cy="745688"/>
        </p:xfrm>
        <a:graphic>
          <a:graphicData uri="http://schemas.openxmlformats.org/presentationml/2006/ole">
            <mc:AlternateContent xmlns:mc="http://schemas.openxmlformats.org/markup-compatibility/2006">
              <mc:Choice xmlns:v="urn:schemas-microsoft-com:vml" Requires="v">
                <p:oleObj name="Equation" r:id="rId6" imgW="1054100" imgH="482600" progId="Equation.3">
                  <p:embed/>
                </p:oleObj>
              </mc:Choice>
              <mc:Fallback>
                <p:oleObj name="Equation" r:id="rId6" imgW="1054100" imgH="482600" progId="Equation.3">
                  <p:embed/>
                  <p:pic>
                    <p:nvPicPr>
                      <p:cNvPr id="31748"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9386" y="4005883"/>
                        <a:ext cx="1628274" cy="745688"/>
                      </a:xfrm>
                      <a:prstGeom prst="rect">
                        <a:avLst/>
                      </a:prstGeom>
                      <a:noFill/>
                      <a:ln>
                        <a:noFill/>
                      </a:ln>
                    </p:spPr>
                  </p:pic>
                </p:oleObj>
              </mc:Fallback>
            </mc:AlternateContent>
          </a:graphicData>
        </a:graphic>
      </p:graphicFrame>
      <p:pic>
        <p:nvPicPr>
          <p:cNvPr id="11" name="Picture 6"/>
          <p:cNvPicPr>
            <a:picLocks noGrp="1" noChangeAspect="1" noChangeArrowheads="1"/>
          </p:cNvPicPr>
          <p:nvPr>
            <p:ph sz="half" idx="4294967295"/>
          </p:nvPr>
        </p:nvPicPr>
        <p:blipFill>
          <a:blip r:embed="rId8" cstate="print">
            <a:extLst>
              <a:ext uri="{28A0092B-C50C-407E-A947-70E740481C1C}">
                <a14:useLocalDpi xmlns:a14="http://schemas.microsoft.com/office/drawing/2010/main" val="0"/>
              </a:ext>
            </a:extLst>
          </a:blip>
          <a:srcRect r="6688"/>
          <a:stretch>
            <a:fillRect/>
          </a:stretch>
        </p:blipFill>
        <p:spPr>
          <a:xfrm>
            <a:off x="6785811" y="3398336"/>
            <a:ext cx="1629420" cy="1415867"/>
          </a:xfrm>
          <a:prstGeom prst="rect">
            <a:avLst/>
          </a:prstGeom>
        </p:spPr>
      </p:pic>
    </p:spTree>
    <p:extLst>
      <p:ext uri="{BB962C8B-B14F-4D97-AF65-F5344CB8AC3E}">
        <p14:creationId xmlns:p14="http://schemas.microsoft.com/office/powerpoint/2010/main" val="3005073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6</a:t>
            </a:fld>
            <a:endParaRPr lang="en-IN"/>
          </a:p>
        </p:txBody>
      </p:sp>
      <p:sp>
        <p:nvSpPr>
          <p:cNvPr id="5" name="Title 4"/>
          <p:cNvSpPr>
            <a:spLocks noGrp="1"/>
          </p:cNvSpPr>
          <p:nvPr>
            <p:ph type="title"/>
          </p:nvPr>
        </p:nvSpPr>
        <p:spPr/>
        <p:txBody>
          <a:bodyPr/>
          <a:lstStyle/>
          <a:p>
            <a:r>
              <a:rPr lang="en-IN" dirty="0"/>
              <a:t>Ada Boost</a:t>
            </a:r>
          </a:p>
        </p:txBody>
      </p:sp>
      <p:graphicFrame>
        <p:nvGraphicFramePr>
          <p:cNvPr id="6" name="Object 2"/>
          <p:cNvGraphicFramePr>
            <a:graphicFrameLocks noGrp="1" noChangeAspect="1"/>
          </p:cNvGraphicFramePr>
          <p:nvPr>
            <p:ph sz="half" idx="4294967295"/>
            <p:extLst>
              <p:ext uri="{D42A27DB-BD31-4B8C-83A1-F6EECF244321}">
                <p14:modId xmlns:p14="http://schemas.microsoft.com/office/powerpoint/2010/main" val="2233185570"/>
              </p:ext>
            </p:extLst>
          </p:nvPr>
        </p:nvGraphicFramePr>
        <p:xfrm>
          <a:off x="2194331" y="3395928"/>
          <a:ext cx="4013964" cy="1300679"/>
        </p:xfrm>
        <a:graphic>
          <a:graphicData uri="http://schemas.openxmlformats.org/presentationml/2006/ole">
            <mc:AlternateContent xmlns:mc="http://schemas.openxmlformats.org/markup-compatibility/2006">
              <mc:Choice xmlns:v="urn:schemas-microsoft-com:vml" Requires="v">
                <p:oleObj name="Equation" r:id="rId2" imgW="2273300" imgH="736600" progId="Equation.3">
                  <p:embed/>
                </p:oleObj>
              </mc:Choice>
              <mc:Fallback>
                <p:oleObj name="Equation" r:id="rId2" imgW="2273300" imgH="736600" progId="Equation.3">
                  <p:embed/>
                  <p:pic>
                    <p:nvPicPr>
                      <p:cNvPr id="3584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331" y="3395928"/>
                        <a:ext cx="4013964" cy="1300679"/>
                      </a:xfrm>
                      <a:prstGeom prst="rect">
                        <a:avLst/>
                      </a:prstGeom>
                      <a:noFill/>
                      <a:ln>
                        <a:noFill/>
                      </a:ln>
                    </p:spPr>
                  </p:pic>
                </p:oleObj>
              </mc:Fallback>
            </mc:AlternateContent>
          </a:graphicData>
        </a:graphic>
      </p:graphicFrame>
      <p:grpSp>
        <p:nvGrpSpPr>
          <p:cNvPr id="8" name="Group 7"/>
          <p:cNvGrpSpPr/>
          <p:nvPr/>
        </p:nvGrpSpPr>
        <p:grpSpPr>
          <a:xfrm>
            <a:off x="900113" y="842139"/>
            <a:ext cx="7144093" cy="2243680"/>
            <a:chOff x="1333249" y="828389"/>
            <a:chExt cx="7144093" cy="2243680"/>
          </a:xfrm>
        </p:grpSpPr>
        <p:pic>
          <p:nvPicPr>
            <p:cNvPr id="4" name="Picture 3"/>
            <p:cNvPicPr>
              <a:picLocks noChangeAspect="1"/>
            </p:cNvPicPr>
            <p:nvPr/>
          </p:nvPicPr>
          <p:blipFill>
            <a:blip r:embed="rId4"/>
            <a:stretch>
              <a:fillRect/>
            </a:stretch>
          </p:blipFill>
          <p:spPr>
            <a:xfrm>
              <a:off x="1333249" y="828389"/>
              <a:ext cx="6222582" cy="2243680"/>
            </a:xfrm>
            <a:prstGeom prst="rect">
              <a:avLst/>
            </a:prstGeom>
          </p:spPr>
        </p:pic>
        <p:pic>
          <p:nvPicPr>
            <p:cNvPr id="7" name="Picture 6"/>
            <p:cNvPicPr>
              <a:picLocks noChangeAspect="1"/>
            </p:cNvPicPr>
            <p:nvPr/>
          </p:nvPicPr>
          <p:blipFill>
            <a:blip r:embed="rId5"/>
            <a:stretch>
              <a:fillRect/>
            </a:stretch>
          </p:blipFill>
          <p:spPr>
            <a:xfrm>
              <a:off x="7555831" y="828389"/>
              <a:ext cx="921511" cy="2243680"/>
            </a:xfrm>
            <a:prstGeom prst="rect">
              <a:avLst/>
            </a:prstGeom>
          </p:spPr>
        </p:pic>
      </p:grpSp>
    </p:spTree>
    <p:extLst>
      <p:ext uri="{BB962C8B-B14F-4D97-AF65-F5344CB8AC3E}">
        <p14:creationId xmlns:p14="http://schemas.microsoft.com/office/powerpoint/2010/main" val="189207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7</a:t>
            </a:fld>
            <a:endParaRPr lang="en-IN"/>
          </a:p>
        </p:txBody>
      </p:sp>
      <p:sp>
        <p:nvSpPr>
          <p:cNvPr id="5" name="Title 4"/>
          <p:cNvSpPr>
            <a:spLocks noGrp="1"/>
          </p:cNvSpPr>
          <p:nvPr>
            <p:ph type="title"/>
          </p:nvPr>
        </p:nvSpPr>
        <p:spPr/>
        <p:txBody>
          <a:bodyPr/>
          <a:lstStyle/>
          <a:p>
            <a:r>
              <a:rPr lang="en-IN" dirty="0"/>
              <a:t>Ada Boost</a:t>
            </a:r>
          </a:p>
        </p:txBody>
      </p:sp>
      <p:pic>
        <p:nvPicPr>
          <p:cNvPr id="7170" name="Picture 2" descr="https://miro.medium.com/max/875/1*z2298-wlhQIzZXPCSUXcP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108" y="1030719"/>
            <a:ext cx="6148973" cy="344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306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8</a:t>
            </a:fld>
            <a:endParaRPr lang="en-IN"/>
          </a:p>
        </p:txBody>
      </p:sp>
      <p:sp>
        <p:nvSpPr>
          <p:cNvPr id="5" name="Title 4"/>
          <p:cNvSpPr>
            <a:spLocks noGrp="1"/>
          </p:cNvSpPr>
          <p:nvPr>
            <p:ph type="title"/>
          </p:nvPr>
        </p:nvSpPr>
        <p:spPr/>
        <p:txBody>
          <a:bodyPr/>
          <a:lstStyle/>
          <a:p>
            <a:r>
              <a:rPr lang="en-IN" dirty="0"/>
              <a:t>Ada Boost</a:t>
            </a:r>
          </a:p>
        </p:txBody>
      </p:sp>
      <p:pic>
        <p:nvPicPr>
          <p:cNvPr id="4" name="Picture 3"/>
          <p:cNvPicPr>
            <a:picLocks noChangeAspect="1"/>
          </p:cNvPicPr>
          <p:nvPr/>
        </p:nvPicPr>
        <p:blipFill>
          <a:blip r:embed="rId2"/>
          <a:stretch>
            <a:fillRect/>
          </a:stretch>
        </p:blipFill>
        <p:spPr>
          <a:xfrm>
            <a:off x="628650" y="1390365"/>
            <a:ext cx="3730839" cy="2773231"/>
          </a:xfrm>
          <a:prstGeom prst="rect">
            <a:avLst/>
          </a:prstGeom>
        </p:spPr>
      </p:pic>
      <p:sp>
        <p:nvSpPr>
          <p:cNvPr id="6" name="Rectangle 5"/>
          <p:cNvSpPr/>
          <p:nvPr/>
        </p:nvSpPr>
        <p:spPr>
          <a:xfrm>
            <a:off x="4695753" y="1390365"/>
            <a:ext cx="4235736" cy="2000548"/>
          </a:xfrm>
          <a:prstGeom prst="rect">
            <a:avLst/>
          </a:prstGeom>
        </p:spPr>
        <p:txBody>
          <a:bodyPr wrap="square">
            <a:spAutoFit/>
          </a:bodyPr>
          <a:lstStyle/>
          <a:p>
            <a:r>
              <a:rPr lang="en-US" altLang="en-US" sz="2400" dirty="0"/>
              <a:t>Testing: </a:t>
            </a:r>
          </a:p>
          <a:p>
            <a:pPr lvl="1"/>
            <a:r>
              <a:rPr lang="en-US" altLang="en-US" sz="2000" dirty="0"/>
              <a:t>For each class c, sum the weights of each classifier that assigned class c to X (unseen data)</a:t>
            </a:r>
          </a:p>
          <a:p>
            <a:pPr lvl="1"/>
            <a:r>
              <a:rPr lang="en-US" altLang="en-US" sz="2000" dirty="0"/>
              <a:t>The class with the highest sum is the </a:t>
            </a:r>
            <a:r>
              <a:rPr lang="en-US" altLang="en-US" sz="2000" b="1" dirty="0">
                <a:solidFill>
                  <a:srgbClr val="FF0000"/>
                </a:solidFill>
              </a:rPr>
              <a:t>WINNER!</a:t>
            </a:r>
          </a:p>
        </p:txBody>
      </p:sp>
      <p:graphicFrame>
        <p:nvGraphicFramePr>
          <p:cNvPr id="7" name="Object 3"/>
          <p:cNvGraphicFramePr>
            <a:graphicFrameLocks noChangeAspect="1"/>
          </p:cNvGraphicFramePr>
          <p:nvPr>
            <p:extLst>
              <p:ext uri="{D42A27DB-BD31-4B8C-83A1-F6EECF244321}">
                <p14:modId xmlns:p14="http://schemas.microsoft.com/office/powerpoint/2010/main" val="4175399698"/>
              </p:ext>
            </p:extLst>
          </p:nvPr>
        </p:nvGraphicFramePr>
        <p:xfrm>
          <a:off x="4889834" y="3694101"/>
          <a:ext cx="3625516" cy="642018"/>
        </p:xfrm>
        <a:graphic>
          <a:graphicData uri="http://schemas.openxmlformats.org/presentationml/2006/ole">
            <mc:AlternateContent xmlns:mc="http://schemas.openxmlformats.org/markup-compatibility/2006">
              <mc:Choice xmlns:v="urn:schemas-microsoft-com:vml" Requires="v">
                <p:oleObj name="Equation" r:id="rId3" imgW="2438400" imgH="431800" progId="Equation.3">
                  <p:embed/>
                </p:oleObj>
              </mc:Choice>
              <mc:Fallback>
                <p:oleObj name="Equation" r:id="rId3" imgW="2438400" imgH="431800" progId="Equation.3">
                  <p:embed/>
                  <p:pic>
                    <p:nvPicPr>
                      <p:cNvPr id="3174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9834" y="3694101"/>
                        <a:ext cx="3625516" cy="64201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9039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7AB90E-8EB7-47F6-AE1C-B54C27E2908A}"/>
              </a:ext>
            </a:extLst>
          </p:cNvPr>
          <p:cNvSpPr>
            <a:spLocks noGrp="1"/>
          </p:cNvSpPr>
          <p:nvPr>
            <p:ph type="dt" sz="half" idx="10"/>
          </p:nvPr>
        </p:nvSpPr>
        <p:spPr/>
        <p:txBody>
          <a:bodyPr/>
          <a:lstStyle/>
          <a:p>
            <a:fld id="{9E6D2E29-3933-614D-82C7-D215195ADAE0}" type="datetime1">
              <a:rPr lang="en-IN" smtClean="0"/>
              <a:t>16-05-2021</a:t>
            </a:fld>
            <a:endParaRPr lang="en-IN"/>
          </a:p>
        </p:txBody>
      </p:sp>
      <p:sp>
        <p:nvSpPr>
          <p:cNvPr id="3" name="Slide Number Placeholder 2">
            <a:extLst>
              <a:ext uri="{FF2B5EF4-FFF2-40B4-BE49-F238E27FC236}">
                <a16:creationId xmlns:a16="http://schemas.microsoft.com/office/drawing/2014/main" id="{0BD5944C-947E-47CE-B5CE-7AC1E32F9D3F}"/>
              </a:ext>
            </a:extLst>
          </p:cNvPr>
          <p:cNvSpPr>
            <a:spLocks noGrp="1"/>
          </p:cNvSpPr>
          <p:nvPr>
            <p:ph type="sldNum" sz="quarter" idx="12"/>
          </p:nvPr>
        </p:nvSpPr>
        <p:spPr/>
        <p:txBody>
          <a:bodyPr/>
          <a:lstStyle/>
          <a:p>
            <a:fld id="{273EEA2F-D825-49D3-9C25-497F06EFD3F7}" type="slidenum">
              <a:rPr lang="en-IN" smtClean="0"/>
              <a:t>9</a:t>
            </a:fld>
            <a:endParaRPr lang="en-IN"/>
          </a:p>
        </p:txBody>
      </p:sp>
      <p:sp>
        <p:nvSpPr>
          <p:cNvPr id="5" name="Title 4">
            <a:extLst>
              <a:ext uri="{FF2B5EF4-FFF2-40B4-BE49-F238E27FC236}">
                <a16:creationId xmlns:a16="http://schemas.microsoft.com/office/drawing/2014/main" id="{08F58E22-F5BC-4A1A-A7F6-789794FE5293}"/>
              </a:ext>
            </a:extLst>
          </p:cNvPr>
          <p:cNvSpPr>
            <a:spLocks noGrp="1"/>
          </p:cNvSpPr>
          <p:nvPr>
            <p:ph type="title"/>
          </p:nvPr>
        </p:nvSpPr>
        <p:spPr>
          <a:xfrm>
            <a:off x="316679" y="121966"/>
            <a:ext cx="6141271" cy="382564"/>
          </a:xfrm>
        </p:spPr>
        <p:txBody>
          <a:bodyPr/>
          <a:lstStyle/>
          <a:p>
            <a:r>
              <a:rPr lang="en-US" dirty="0"/>
              <a:t>Gradient Boosting Algorithm</a:t>
            </a:r>
            <a:endParaRPr lang="en-IN" dirty="0"/>
          </a:p>
        </p:txBody>
      </p:sp>
      <p:sp>
        <p:nvSpPr>
          <p:cNvPr id="6" name="TextBox 5">
            <a:extLst>
              <a:ext uri="{FF2B5EF4-FFF2-40B4-BE49-F238E27FC236}">
                <a16:creationId xmlns:a16="http://schemas.microsoft.com/office/drawing/2014/main" id="{5139A281-50C5-43AC-ADEF-D4429A2FFE8D}"/>
              </a:ext>
            </a:extLst>
          </p:cNvPr>
          <p:cNvSpPr txBox="1"/>
          <p:nvPr/>
        </p:nvSpPr>
        <p:spPr>
          <a:xfrm>
            <a:off x="425065" y="801182"/>
            <a:ext cx="6193960" cy="738664"/>
          </a:xfrm>
          <a:prstGeom prst="rect">
            <a:avLst/>
          </a:prstGeom>
          <a:noFill/>
        </p:spPr>
        <p:txBody>
          <a:bodyPr wrap="square" rtlCol="0">
            <a:spAutoFit/>
          </a:bodyPr>
          <a:lstStyle/>
          <a:p>
            <a:r>
              <a:rPr lang="en-US" sz="1400" dirty="0"/>
              <a:t>Like AdaBoost in GBM as well we reduce the bias of the weak learners by building models sequentially where each of the subsequent models tries to reduce the error of the previous model.  </a:t>
            </a:r>
            <a:r>
              <a:rPr lang="en-US" sz="1400" dirty="0">
                <a:solidFill>
                  <a:srgbClr val="FF0000"/>
                </a:solidFill>
              </a:rPr>
              <a:t>But How?</a:t>
            </a:r>
            <a:endParaRPr lang="en-IN" sz="1400" dirty="0">
              <a:solidFill>
                <a:srgbClr val="FF0000"/>
              </a:solidFill>
            </a:endParaRPr>
          </a:p>
        </p:txBody>
      </p:sp>
      <p:grpSp>
        <p:nvGrpSpPr>
          <p:cNvPr id="18" name="Group 17">
            <a:extLst>
              <a:ext uri="{FF2B5EF4-FFF2-40B4-BE49-F238E27FC236}">
                <a16:creationId xmlns:a16="http://schemas.microsoft.com/office/drawing/2014/main" id="{27B4BA4C-25B5-4B05-B390-A11AEE9EB2C4}"/>
              </a:ext>
            </a:extLst>
          </p:cNvPr>
          <p:cNvGrpSpPr/>
          <p:nvPr/>
        </p:nvGrpSpPr>
        <p:grpSpPr>
          <a:xfrm>
            <a:off x="1388070" y="2863974"/>
            <a:ext cx="5483439" cy="2280813"/>
            <a:chOff x="1287183" y="2600462"/>
            <a:chExt cx="5483439" cy="2280813"/>
          </a:xfrm>
        </p:grpSpPr>
        <p:pic>
          <p:nvPicPr>
            <p:cNvPr id="7172" name="Picture 4" descr="Free Robot Cliparts, Download Free Robot Cliparts png images, Free ClipArts  on Clipart Library">
              <a:extLst>
                <a:ext uri="{FF2B5EF4-FFF2-40B4-BE49-F238E27FC236}">
                  <a16:creationId xmlns:a16="http://schemas.microsoft.com/office/drawing/2014/main" id="{CD344701-309B-459C-BAB8-51E81339C5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9035" y="2933264"/>
              <a:ext cx="481685" cy="5677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ree Robot Cliparts, Download Free Robot Cliparts png images, Free ClipArts  on Clipart Library">
              <a:extLst>
                <a:ext uri="{FF2B5EF4-FFF2-40B4-BE49-F238E27FC236}">
                  <a16:creationId xmlns:a16="http://schemas.microsoft.com/office/drawing/2014/main" id="{14F3EFE2-4F00-48E8-8265-8AD186FA27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316" y="2935604"/>
              <a:ext cx="481685" cy="5677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ree Robot Cliparts, Download Free Robot Cliparts png images, Free ClipArts  on Clipart Library">
              <a:extLst>
                <a:ext uri="{FF2B5EF4-FFF2-40B4-BE49-F238E27FC236}">
                  <a16:creationId xmlns:a16="http://schemas.microsoft.com/office/drawing/2014/main" id="{80544DAD-D259-4E24-8F91-0B3F5D6BD2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1597" y="2933264"/>
              <a:ext cx="481685" cy="5677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Free Robot Cliparts, Download Free Robot Cliparts png images, Free ClipArts  on Clipart Library">
              <a:extLst>
                <a:ext uri="{FF2B5EF4-FFF2-40B4-BE49-F238E27FC236}">
                  <a16:creationId xmlns:a16="http://schemas.microsoft.com/office/drawing/2014/main" id="{7C0C1CBE-A3FA-498A-BACA-F7A932E7F1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5712" y="2933264"/>
              <a:ext cx="481685" cy="5677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09C271-A4B1-4528-8BF0-A02983910445}"/>
                </a:ext>
              </a:extLst>
            </p:cNvPr>
            <p:cNvSpPr txBox="1"/>
            <p:nvPr/>
          </p:nvSpPr>
          <p:spPr>
            <a:xfrm>
              <a:off x="1287183" y="3660779"/>
              <a:ext cx="740334" cy="307777"/>
            </a:xfrm>
            <a:prstGeom prst="rect">
              <a:avLst/>
            </a:prstGeom>
            <a:noFill/>
          </p:spPr>
          <p:txBody>
            <a:bodyPr wrap="square" rtlCol="0">
              <a:spAutoFit/>
            </a:bodyPr>
            <a:lstStyle/>
            <a:p>
              <a:r>
                <a:rPr lang="en-US" sz="1400" dirty="0" err="1">
                  <a:solidFill>
                    <a:srgbClr val="FF0000"/>
                  </a:solidFill>
                </a:rPr>
                <a:t>X_train</a:t>
              </a:r>
              <a:endParaRPr lang="en-US" sz="1400" dirty="0">
                <a:solidFill>
                  <a:srgbClr val="FF0000"/>
                </a:solidFill>
              </a:endParaRPr>
            </a:p>
          </p:txBody>
        </p:sp>
        <p:sp>
          <p:nvSpPr>
            <p:cNvPr id="14" name="TextBox 13">
              <a:extLst>
                <a:ext uri="{FF2B5EF4-FFF2-40B4-BE49-F238E27FC236}">
                  <a16:creationId xmlns:a16="http://schemas.microsoft.com/office/drawing/2014/main" id="{7AA373F1-93C7-4333-AA79-4B7100CBB7CA}"/>
                </a:ext>
              </a:extLst>
            </p:cNvPr>
            <p:cNvSpPr txBox="1"/>
            <p:nvPr/>
          </p:nvSpPr>
          <p:spPr>
            <a:xfrm>
              <a:off x="1287183" y="4097910"/>
              <a:ext cx="740334" cy="307777"/>
            </a:xfrm>
            <a:prstGeom prst="rect">
              <a:avLst/>
            </a:prstGeom>
            <a:noFill/>
          </p:spPr>
          <p:txBody>
            <a:bodyPr wrap="square" rtlCol="0">
              <a:spAutoFit/>
            </a:bodyPr>
            <a:lstStyle/>
            <a:p>
              <a:r>
                <a:rPr lang="en-US" sz="1400" dirty="0" err="1">
                  <a:solidFill>
                    <a:srgbClr val="FF0000"/>
                  </a:solidFill>
                </a:rPr>
                <a:t>Y_train</a:t>
              </a:r>
              <a:endParaRPr lang="en-US" sz="1400" dirty="0">
                <a:solidFill>
                  <a:srgbClr val="FF0000"/>
                </a:solidFill>
              </a:endParaRPr>
            </a:p>
          </p:txBody>
        </p:sp>
        <p:pic>
          <p:nvPicPr>
            <p:cNvPr id="15" name="Picture 14">
              <a:extLst>
                <a:ext uri="{FF2B5EF4-FFF2-40B4-BE49-F238E27FC236}">
                  <a16:creationId xmlns:a16="http://schemas.microsoft.com/office/drawing/2014/main" id="{63297F1A-89C8-4506-9D42-98D201A82A9D}"/>
                </a:ext>
              </a:extLst>
            </p:cNvPr>
            <p:cNvPicPr>
              <a:picLocks noChangeAspect="1"/>
            </p:cNvPicPr>
            <p:nvPr/>
          </p:nvPicPr>
          <p:blipFill>
            <a:blip r:embed="rId3"/>
            <a:stretch>
              <a:fillRect/>
            </a:stretch>
          </p:blipFill>
          <p:spPr>
            <a:xfrm>
              <a:off x="2103930" y="3622323"/>
              <a:ext cx="4666692" cy="1258952"/>
            </a:xfrm>
            <a:prstGeom prst="rect">
              <a:avLst/>
            </a:prstGeom>
          </p:spPr>
        </p:pic>
        <p:sp>
          <p:nvSpPr>
            <p:cNvPr id="16" name="TextBox 15">
              <a:extLst>
                <a:ext uri="{FF2B5EF4-FFF2-40B4-BE49-F238E27FC236}">
                  <a16:creationId xmlns:a16="http://schemas.microsoft.com/office/drawing/2014/main" id="{B68DBE15-BA73-4E75-9B57-DD9C9CA89B24}"/>
                </a:ext>
              </a:extLst>
            </p:cNvPr>
            <p:cNvSpPr txBox="1"/>
            <p:nvPr/>
          </p:nvSpPr>
          <p:spPr>
            <a:xfrm>
              <a:off x="2051853" y="2600462"/>
              <a:ext cx="656048" cy="261610"/>
            </a:xfrm>
            <a:prstGeom prst="rect">
              <a:avLst/>
            </a:prstGeom>
            <a:noFill/>
          </p:spPr>
          <p:txBody>
            <a:bodyPr wrap="square" rtlCol="0">
              <a:spAutoFit/>
            </a:bodyPr>
            <a:lstStyle/>
            <a:p>
              <a:pPr algn="ctr"/>
              <a:r>
                <a:rPr lang="en-US" sz="1100" dirty="0">
                  <a:solidFill>
                    <a:srgbClr val="FF0000"/>
                  </a:solidFill>
                </a:rPr>
                <a:t>M0</a:t>
              </a:r>
              <a:endParaRPr lang="en-IN" sz="1100" dirty="0">
                <a:solidFill>
                  <a:srgbClr val="FF0000"/>
                </a:solidFill>
              </a:endParaRPr>
            </a:p>
          </p:txBody>
        </p:sp>
        <p:sp>
          <p:nvSpPr>
            <p:cNvPr id="19" name="TextBox 18">
              <a:extLst>
                <a:ext uri="{FF2B5EF4-FFF2-40B4-BE49-F238E27FC236}">
                  <a16:creationId xmlns:a16="http://schemas.microsoft.com/office/drawing/2014/main" id="{63622DC5-4A92-4CAE-80C6-3388C9B74F24}"/>
                </a:ext>
              </a:extLst>
            </p:cNvPr>
            <p:cNvSpPr txBox="1"/>
            <p:nvPr/>
          </p:nvSpPr>
          <p:spPr>
            <a:xfrm>
              <a:off x="3059290" y="2600462"/>
              <a:ext cx="656048" cy="261610"/>
            </a:xfrm>
            <a:prstGeom prst="rect">
              <a:avLst/>
            </a:prstGeom>
            <a:noFill/>
          </p:spPr>
          <p:txBody>
            <a:bodyPr wrap="square" rtlCol="0">
              <a:spAutoFit/>
            </a:bodyPr>
            <a:lstStyle/>
            <a:p>
              <a:pPr algn="ctr"/>
              <a:r>
                <a:rPr lang="en-US" sz="1100" dirty="0">
                  <a:solidFill>
                    <a:srgbClr val="FF0000"/>
                  </a:solidFill>
                </a:rPr>
                <a:t>M1</a:t>
              </a:r>
              <a:endParaRPr lang="en-IN" sz="1100" dirty="0">
                <a:solidFill>
                  <a:srgbClr val="FF0000"/>
                </a:solidFill>
              </a:endParaRPr>
            </a:p>
          </p:txBody>
        </p:sp>
        <p:sp>
          <p:nvSpPr>
            <p:cNvPr id="20" name="TextBox 19">
              <a:extLst>
                <a:ext uri="{FF2B5EF4-FFF2-40B4-BE49-F238E27FC236}">
                  <a16:creationId xmlns:a16="http://schemas.microsoft.com/office/drawing/2014/main" id="{E3F9D3F5-71B6-4BC1-826B-788E1EAC3C70}"/>
                </a:ext>
              </a:extLst>
            </p:cNvPr>
            <p:cNvSpPr txBox="1"/>
            <p:nvPr/>
          </p:nvSpPr>
          <p:spPr>
            <a:xfrm>
              <a:off x="4066727" y="2600462"/>
              <a:ext cx="656048" cy="261610"/>
            </a:xfrm>
            <a:prstGeom prst="rect">
              <a:avLst/>
            </a:prstGeom>
            <a:noFill/>
          </p:spPr>
          <p:txBody>
            <a:bodyPr wrap="square" rtlCol="0">
              <a:spAutoFit/>
            </a:bodyPr>
            <a:lstStyle/>
            <a:p>
              <a:pPr algn="ctr"/>
              <a:r>
                <a:rPr lang="en-US" sz="1100" dirty="0">
                  <a:solidFill>
                    <a:srgbClr val="FF0000"/>
                  </a:solidFill>
                </a:rPr>
                <a:t>M2</a:t>
              </a:r>
              <a:endParaRPr lang="en-IN" sz="1100" dirty="0">
                <a:solidFill>
                  <a:srgbClr val="FF0000"/>
                </a:solidFill>
              </a:endParaRPr>
            </a:p>
          </p:txBody>
        </p:sp>
        <p:sp>
          <p:nvSpPr>
            <p:cNvPr id="21" name="TextBox 20">
              <a:extLst>
                <a:ext uri="{FF2B5EF4-FFF2-40B4-BE49-F238E27FC236}">
                  <a16:creationId xmlns:a16="http://schemas.microsoft.com/office/drawing/2014/main" id="{EB322EE9-43D2-461F-9CF9-47BD8AEDD3E6}"/>
                </a:ext>
              </a:extLst>
            </p:cNvPr>
            <p:cNvSpPr txBox="1"/>
            <p:nvPr/>
          </p:nvSpPr>
          <p:spPr>
            <a:xfrm>
              <a:off x="5908530" y="2611016"/>
              <a:ext cx="656048" cy="261610"/>
            </a:xfrm>
            <a:prstGeom prst="rect">
              <a:avLst/>
            </a:prstGeom>
            <a:noFill/>
          </p:spPr>
          <p:txBody>
            <a:bodyPr wrap="square" rtlCol="0">
              <a:spAutoFit/>
            </a:bodyPr>
            <a:lstStyle/>
            <a:p>
              <a:pPr algn="ctr"/>
              <a:r>
                <a:rPr lang="en-US" sz="1100" dirty="0">
                  <a:solidFill>
                    <a:srgbClr val="FF0000"/>
                  </a:solidFill>
                </a:rPr>
                <a:t>Mn</a:t>
              </a:r>
              <a:endParaRPr lang="en-IN" sz="1100" dirty="0">
                <a:solidFill>
                  <a:srgbClr val="FF0000"/>
                </a:solidFill>
              </a:endParaRPr>
            </a:p>
          </p:txBody>
        </p:sp>
        <p:sp>
          <p:nvSpPr>
            <p:cNvPr id="17" name="TextBox 16">
              <a:extLst>
                <a:ext uri="{FF2B5EF4-FFF2-40B4-BE49-F238E27FC236}">
                  <a16:creationId xmlns:a16="http://schemas.microsoft.com/office/drawing/2014/main" id="{40024FB1-87B5-4B93-AF11-6A451D49E3BA}"/>
                </a:ext>
              </a:extLst>
            </p:cNvPr>
            <p:cNvSpPr txBox="1"/>
            <p:nvPr/>
          </p:nvSpPr>
          <p:spPr>
            <a:xfrm>
              <a:off x="4945765" y="3072578"/>
              <a:ext cx="1076471" cy="369332"/>
            </a:xfrm>
            <a:prstGeom prst="rect">
              <a:avLst/>
            </a:prstGeom>
            <a:noFill/>
          </p:spPr>
          <p:txBody>
            <a:bodyPr wrap="square" rtlCol="0">
              <a:spAutoFit/>
            </a:bodyPr>
            <a:lstStyle/>
            <a:p>
              <a:r>
                <a:rPr lang="en-US" dirty="0"/>
                <a:t>. . . . . . . .</a:t>
              </a:r>
              <a:endParaRPr lang="en-IN" dirty="0"/>
            </a:p>
          </p:txBody>
        </p:sp>
      </p:grpSp>
      <p:pic>
        <p:nvPicPr>
          <p:cNvPr id="23" name="Picture 22">
            <a:extLst>
              <a:ext uri="{FF2B5EF4-FFF2-40B4-BE49-F238E27FC236}">
                <a16:creationId xmlns:a16="http://schemas.microsoft.com/office/drawing/2014/main" id="{38E91CBE-9ED2-4B53-9988-0C64EE85B7E9}"/>
              </a:ext>
            </a:extLst>
          </p:cNvPr>
          <p:cNvPicPr>
            <a:picLocks noChangeAspect="1"/>
          </p:cNvPicPr>
          <p:nvPr/>
        </p:nvPicPr>
        <p:blipFill>
          <a:blip r:embed="rId4"/>
          <a:stretch>
            <a:fillRect/>
          </a:stretch>
        </p:blipFill>
        <p:spPr>
          <a:xfrm>
            <a:off x="6759330" y="923296"/>
            <a:ext cx="1837623" cy="1575825"/>
          </a:xfrm>
          <a:prstGeom prst="rect">
            <a:avLst/>
          </a:prstGeom>
        </p:spPr>
      </p:pic>
      <p:sp>
        <p:nvSpPr>
          <p:cNvPr id="24" name="TextBox 23">
            <a:extLst>
              <a:ext uri="{FF2B5EF4-FFF2-40B4-BE49-F238E27FC236}">
                <a16:creationId xmlns:a16="http://schemas.microsoft.com/office/drawing/2014/main" id="{D83C4061-AF06-4A33-AE17-58B0DFD0BB0A}"/>
              </a:ext>
            </a:extLst>
          </p:cNvPr>
          <p:cNvSpPr txBox="1"/>
          <p:nvPr/>
        </p:nvSpPr>
        <p:spPr>
          <a:xfrm>
            <a:off x="470110" y="1801665"/>
            <a:ext cx="6036181" cy="646331"/>
          </a:xfrm>
          <a:prstGeom prst="rect">
            <a:avLst/>
          </a:prstGeom>
          <a:noFill/>
        </p:spPr>
        <p:txBody>
          <a:bodyPr wrap="square">
            <a:spAutoFit/>
          </a:bodyPr>
          <a:lstStyle/>
          <a:p>
            <a:r>
              <a:rPr lang="en-US" sz="1200" dirty="0">
                <a:solidFill>
                  <a:srgbClr val="FF0000"/>
                </a:solidFill>
              </a:rPr>
              <a:t>Gradient boosting approaches the problem a bit differently. Instead of adjusting weights of data points, Gradient boosting focuses on the difference between the prediction and the ground truth.</a:t>
            </a:r>
            <a:endParaRPr lang="en-IN" sz="1200" dirty="0">
              <a:solidFill>
                <a:srgbClr val="FF0000"/>
              </a:solidFill>
            </a:endParaRPr>
          </a:p>
        </p:txBody>
      </p:sp>
    </p:spTree>
    <p:extLst>
      <p:ext uri="{BB962C8B-B14F-4D97-AF65-F5344CB8AC3E}">
        <p14:creationId xmlns:p14="http://schemas.microsoft.com/office/powerpoint/2010/main" val="22282328"/>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22990</TotalTime>
  <Words>2037</Words>
  <Application>Microsoft Office PowerPoint</Application>
  <PresentationFormat>On-screen Show (16:9)</PresentationFormat>
  <Paragraphs>948</Paragraphs>
  <Slides>33</Slides>
  <Notes>1</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5" baseType="lpstr">
      <vt:lpstr>Arial</vt:lpstr>
      <vt:lpstr>Calibri</vt:lpstr>
      <vt:lpstr>Cambria Math</vt:lpstr>
      <vt:lpstr>Georgia</vt:lpstr>
      <vt:lpstr>Helvetica Neue</vt:lpstr>
      <vt:lpstr>Neue Plak</vt:lpstr>
      <vt:lpstr>Proxima Nova</vt:lpstr>
      <vt:lpstr>Proxima Nova Light</vt:lpstr>
      <vt:lpstr>Proxima Nova Rg</vt:lpstr>
      <vt:lpstr>Roboto Cn</vt:lpstr>
      <vt:lpstr>MASTER_UPGRAD</vt:lpstr>
      <vt:lpstr>Equation</vt:lpstr>
      <vt:lpstr>PowerPoint Presentation</vt:lpstr>
      <vt:lpstr>PowerPoint Presentation</vt:lpstr>
      <vt:lpstr>PowerPoint Presentation</vt:lpstr>
      <vt:lpstr>Bias and Variance in regression models</vt:lpstr>
      <vt:lpstr>Ada Boost</vt:lpstr>
      <vt:lpstr>Ada Boost</vt:lpstr>
      <vt:lpstr>Ada Boost</vt:lpstr>
      <vt:lpstr>Ada Boost</vt:lpstr>
      <vt:lpstr>Gradient Boosting Algorithm</vt:lpstr>
      <vt:lpstr>Gradient Descent</vt:lpstr>
      <vt:lpstr>Gradient Descent</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 - Classification</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 Kumar</cp:lastModifiedBy>
  <cp:revision>316</cp:revision>
  <dcterms:created xsi:type="dcterms:W3CDTF">2019-01-02T10:18:22Z</dcterms:created>
  <dcterms:modified xsi:type="dcterms:W3CDTF">2021-05-16T01:56:04Z</dcterms:modified>
</cp:coreProperties>
</file>